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0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0" r:id="rId8"/>
    <p:sldId id="261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aperBackingColor.jpg"/>
          <p:cNvPicPr>
            <a:picLocks noChangeAspect="1"/>
          </p:cNvPicPr>
          <p:nvPr/>
        </p:nvPicPr>
        <p:blipFill>
          <a:blip r:embed="rId2"/>
          <a:srcRect l="469" t="13915"/>
          <a:stretch>
            <a:fillRect/>
          </a:stretch>
        </p:blipFill>
        <p:spPr>
          <a:xfrm>
            <a:off x="1613903" y="699248"/>
            <a:ext cx="5916194" cy="3837694"/>
          </a:xfrm>
          <a:prstGeom prst="rect">
            <a:avLst/>
          </a:prstGeom>
          <a:solidFill>
            <a:srgbClr val="FFFFFF">
              <a:shade val="85000"/>
            </a:srgbClr>
          </a:solidFill>
          <a:ln w="22225" cap="sq">
            <a:solidFill>
              <a:srgbClr val="FDFDFD"/>
            </a:solidFill>
            <a:miter lim="800000"/>
          </a:ln>
          <a:effectLst>
            <a:outerShdw blurRad="57150" dist="37500" dir="7560000" sy="98000" kx="80000" ky="63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9569" y="1143000"/>
            <a:ext cx="5724862" cy="1846961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6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007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SzPct val="90000"/>
              <a:buFont typeface="Wingdings" pitchFamily="2" charset="2"/>
              <a:buNone/>
              <a:defRPr sz="2000" kern="1200">
                <a:solidFill>
                  <a:schemeClr val="bg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0363" y="1143000"/>
            <a:ext cx="3807662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199" y="605118"/>
            <a:ext cx="3776472" cy="556549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363" y="2618815"/>
            <a:ext cx="3807662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pictureCaptionBacking.png"/>
          <p:cNvPicPr>
            <a:picLocks noChangeAspect="1"/>
          </p:cNvPicPr>
          <p:nvPr/>
        </p:nvPicPr>
        <p:blipFill>
          <a:blip r:embed="rId2"/>
          <a:srcRect l="52272" t="8889" r="5152" b="16566"/>
          <a:stretch>
            <a:fillRect/>
          </a:stretch>
        </p:blipFill>
        <p:spPr>
          <a:xfrm>
            <a:off x="4594412" y="663388"/>
            <a:ext cx="3893127" cy="51123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25487" y="1143000"/>
            <a:ext cx="3792537" cy="1341344"/>
          </a:xfrm>
        </p:spPr>
        <p:txBody>
          <a:bodyPr anchor="b"/>
          <a:lstStyle>
            <a:lvl1pPr algn="ct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487" y="2618815"/>
            <a:ext cx="3792537" cy="3133164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29938" y="864971"/>
            <a:ext cx="3422075" cy="4709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487" y="462896"/>
            <a:ext cx="7718425" cy="828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9" y="1598613"/>
            <a:ext cx="7718424" cy="45720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685801"/>
            <a:ext cx="1066800" cy="5484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5488" y="685757"/>
            <a:ext cx="6437312" cy="548222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hotoBacking-r.png"/>
          <p:cNvPicPr>
            <a:picLocks noChangeAspect="1"/>
          </p:cNvPicPr>
          <p:nvPr/>
        </p:nvPicPr>
        <p:blipFill>
          <a:blip r:embed="rId2"/>
          <a:srcRect l="17353" t="9412" r="17500" b="32353"/>
          <a:stretch>
            <a:fillRect/>
          </a:stretch>
        </p:blipFill>
        <p:spPr>
          <a:xfrm>
            <a:off x="1586753" y="645459"/>
            <a:ext cx="5957047" cy="399377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2133600" cy="273050"/>
          </a:xfrm>
        </p:spPr>
        <p:txBody>
          <a:bodyPr/>
          <a:lstStyle>
            <a:lvl1pPr>
              <a:defRPr sz="1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435" y="4953000"/>
            <a:ext cx="8095130" cy="857250"/>
          </a:xfrm>
        </p:spPr>
        <p:txBody>
          <a:bodyPr anchor="b" anchorCtr="0">
            <a:noAutofit/>
          </a:bodyPr>
          <a:lstStyle>
            <a:lvl1pPr>
              <a:defRPr sz="54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435" y="5791200"/>
            <a:ext cx="8095130" cy="50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764792" y="804672"/>
            <a:ext cx="5638800" cy="3657600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8" y="2514600"/>
            <a:ext cx="8162365" cy="914400"/>
          </a:xfrm>
        </p:spPr>
        <p:txBody>
          <a:bodyPr anchor="b" anchorCtr="0"/>
          <a:lstStyle>
            <a:lvl1pPr algn="ctr">
              <a:defRPr sz="5400" b="0" cap="none" baseline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701000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4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598613"/>
            <a:ext cx="3773488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174875"/>
            <a:ext cx="3773488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8613"/>
            <a:ext cx="3776472" cy="427877"/>
          </a:xfrm>
        </p:spPr>
        <p:txBody>
          <a:bodyPr anchor="b">
            <a:normAutofit/>
          </a:bodyPr>
          <a:lstStyle>
            <a:lvl1pPr marL="0" indent="0" algn="ctr">
              <a:spcBef>
                <a:spcPts val="0"/>
              </a:spcBef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776472" cy="399732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4170"/>
            <a:ext cx="7707406" cy="223113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458386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86753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239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/>
          </p:nvPr>
        </p:nvSpPr>
        <p:spPr>
          <a:xfrm>
            <a:off x="4648200" y="3913094"/>
            <a:ext cx="3776472" cy="223221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6141" y="314979"/>
            <a:ext cx="769171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/>
              <a:t>Click to edit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6141" y="1586753"/>
            <a:ext cx="7691719" cy="457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383D7E-3BDD-4440-A964-25B4035B8E87}" type="datetimeFigureOut">
              <a:rPr lang="en-US" smtClean="0"/>
              <a:t>5/19/16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6AA190-2D42-A840-B44B-D3C373241D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400"/>
        </a:spcBef>
        <a:buSzPct val="90000"/>
        <a:buFont typeface="Wingdings" pitchFamily="2" charset="2"/>
        <a:buChar char="v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3650" indent="-349250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336550" algn="l" defTabSz="914400" rtl="0" eaLnBrk="1" latinLnBrk="0" hangingPunct="1">
        <a:spcBef>
          <a:spcPts val="12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946275" indent="-346075" algn="l" defTabSz="914400" rtl="0" eaLnBrk="1" latinLnBrk="0" hangingPunct="1">
        <a:spcBef>
          <a:spcPts val="1200"/>
        </a:spcBef>
        <a:buSzPct val="90000"/>
        <a:buFont typeface="Wingdings" pitchFamily="2" charset="2"/>
        <a:buChar char="v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v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 typeface="Wingdings" pitchFamily="2" charset="2"/>
        <a:buChar char="v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/>
              <a:t>Restorative Approaches to Broken Boundaries in Congregational Life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69" y="2994212"/>
            <a:ext cx="5724862" cy="1364704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Congregations Can Respond Restoratively</a:t>
            </a:r>
          </a:p>
          <a:p>
            <a:endParaRPr lang="en-US" dirty="0"/>
          </a:p>
          <a:p>
            <a:r>
              <a:rPr lang="en-US" dirty="0" smtClean="0"/>
              <a:t>Carl Stauffer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47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equip leaders and congregations to confidently facilitate restorative processes that allow everyone (or as many as possible) to </a:t>
            </a:r>
            <a:r>
              <a:rPr lang="en-US" i="1" u="sng" dirty="0" smtClean="0"/>
              <a:t>stay engaged </a:t>
            </a:r>
            <a:r>
              <a:rPr lang="en-US" dirty="0" smtClean="0"/>
              <a:t>all along the way?</a:t>
            </a:r>
          </a:p>
          <a:p>
            <a:r>
              <a:rPr lang="en-US" dirty="0" smtClean="0"/>
              <a:t>How do we hold the many </a:t>
            </a:r>
            <a:r>
              <a:rPr lang="en-US" i="1" dirty="0" smtClean="0"/>
              <a:t>contested narratives </a:t>
            </a:r>
            <a:r>
              <a:rPr lang="en-US" dirty="0" smtClean="0"/>
              <a:t>in these situations together? How can we practice </a:t>
            </a:r>
            <a:r>
              <a:rPr lang="en-US" i="1" dirty="0" smtClean="0"/>
              <a:t>multi-partiality?</a:t>
            </a:r>
          </a:p>
          <a:p>
            <a:r>
              <a:rPr lang="en-US" dirty="0" smtClean="0"/>
              <a:t>Can we imagine using restorative processes as </a:t>
            </a:r>
            <a:r>
              <a:rPr lang="en-US" i="1" dirty="0" smtClean="0"/>
              <a:t>“teachable moments” </a:t>
            </a:r>
            <a:r>
              <a:rPr lang="en-US" dirty="0" smtClean="0"/>
              <a:t>for the congregation? How would we ensure that this is helpful &amp; meaningful?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690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818" y="111547"/>
            <a:ext cx="8162365" cy="3317453"/>
          </a:xfrm>
        </p:spPr>
        <p:txBody>
          <a:bodyPr/>
          <a:lstStyle/>
          <a:p>
            <a:r>
              <a:rPr lang="en-US" dirty="0" smtClean="0"/>
              <a:t>Kicked out, defrocked, never to return</a:t>
            </a:r>
            <a:br>
              <a:rPr lang="en-US" dirty="0" smtClean="0"/>
            </a:br>
            <a:r>
              <a:rPr lang="en-US" dirty="0" smtClean="0"/>
              <a:t>vs.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90818" y="3429000"/>
            <a:ext cx="8162365" cy="277473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5400" dirty="0" smtClean="0"/>
              <a:t>Coddled, hidden, protected and transferred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3557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Grappling with Scripture: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Heb. 12:15: </a:t>
            </a:r>
            <a:r>
              <a:rPr lang="en-US" dirty="0" smtClean="0"/>
              <a:t>See to it that no one misses the grace…that no root of bitterness springs up and defiles many (individual &amp; collective impact of bitterness)</a:t>
            </a:r>
          </a:p>
          <a:p>
            <a:r>
              <a:rPr lang="en-US" b="1" dirty="0" smtClean="0"/>
              <a:t>I </a:t>
            </a:r>
            <a:r>
              <a:rPr lang="en-US" b="1" dirty="0"/>
              <a:t>Cor. 5:1-</a:t>
            </a:r>
            <a:r>
              <a:rPr lang="en-US" b="1" dirty="0" smtClean="0"/>
              <a:t>13: </a:t>
            </a:r>
            <a:r>
              <a:rPr lang="en-US" dirty="0" smtClean="0"/>
              <a:t>Paul’s hard dealing with immorality in the Corinthian Church – “…deliver/ hand / turn over to Satan…” (Stepping out from under the grace)</a:t>
            </a:r>
          </a:p>
          <a:p>
            <a:r>
              <a:rPr lang="en-US" b="1" dirty="0" smtClean="0"/>
              <a:t>II Cor. 2:5-11: </a:t>
            </a:r>
            <a:r>
              <a:rPr lang="en-US" dirty="0" smtClean="0"/>
              <a:t>Paul’s plea for grace &amp; forgiveness to be offered -“…otherwise such a one might be overwhelmed by </a:t>
            </a:r>
            <a:r>
              <a:rPr lang="en-US" i="1" dirty="0" smtClean="0"/>
              <a:t>excessive sorrow</a:t>
            </a:r>
            <a:r>
              <a:rPr lang="en-US" dirty="0" smtClean="0"/>
              <a:t>.” (Understanding isolating vs. integrating shame)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8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Principles: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Deeply &amp; actively listen </a:t>
            </a:r>
            <a:r>
              <a:rPr lang="en-US" b="1" dirty="0"/>
              <a:t>to all narratives </a:t>
            </a:r>
            <a:r>
              <a:rPr lang="en-US" b="1" dirty="0" smtClean="0"/>
              <a:t>equally </a:t>
            </a:r>
            <a:r>
              <a:rPr lang="en-US" dirty="0" smtClean="0"/>
              <a:t>– be multi-partial (marriage separation example)</a:t>
            </a:r>
            <a:endParaRPr lang="en-US" dirty="0"/>
          </a:p>
          <a:p>
            <a:r>
              <a:rPr lang="en-US" b="1" dirty="0" smtClean="0"/>
              <a:t>Stay engaged throughout the process </a:t>
            </a:r>
            <a:r>
              <a:rPr lang="en-US" dirty="0" smtClean="0"/>
              <a:t>– fight the urge to avoid, hold the tensions carefully, and be prepared to “sit in the fire!” (Extramarital affair example)</a:t>
            </a:r>
          </a:p>
          <a:p>
            <a:r>
              <a:rPr lang="en-US" b="1" dirty="0" smtClean="0"/>
              <a:t>Use the process as a teachable moment </a:t>
            </a:r>
            <a:r>
              <a:rPr lang="en-US" dirty="0" smtClean="0"/>
              <a:t>– a corporate educational opportunity. (Public confession in the church example)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433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0818" y="1613142"/>
            <a:ext cx="8162365" cy="1815858"/>
          </a:xfrm>
        </p:spPr>
        <p:txBody>
          <a:bodyPr/>
          <a:lstStyle/>
          <a:p>
            <a:r>
              <a:rPr lang="en-US" b="1" dirty="0"/>
              <a:t>A Congregational Process </a:t>
            </a:r>
            <a:r>
              <a:rPr lang="en-US" b="1" dirty="0" smtClean="0"/>
              <a:t>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5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Phase One: Responsibility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141" y="1586753"/>
            <a:ext cx="7691719" cy="5114652"/>
          </a:xfrm>
        </p:spPr>
        <p:txBody>
          <a:bodyPr>
            <a:normAutofit/>
          </a:bodyPr>
          <a:lstStyle/>
          <a:p>
            <a:r>
              <a:rPr lang="en-US" dirty="0" smtClean="0"/>
              <a:t>Restorative Justice requires accountability at all levels:</a:t>
            </a:r>
            <a:r>
              <a:rPr lang="en-US" i="1" dirty="0" smtClean="0"/>
              <a:t>(Individual, Families, Congregations</a:t>
            </a:r>
            <a:r>
              <a:rPr lang="en-US" i="1" dirty="0"/>
              <a:t> </a:t>
            </a:r>
            <a:r>
              <a:rPr lang="en-US" i="1" dirty="0" smtClean="0"/>
              <a:t>&amp; Church 	Institutions / Organizations)</a:t>
            </a:r>
          </a:p>
          <a:p>
            <a:r>
              <a:rPr lang="en-US" dirty="0" smtClean="0"/>
              <a:t>External Process: </a:t>
            </a:r>
            <a:r>
              <a:rPr lang="en-US" i="1" dirty="0" smtClean="0"/>
              <a:t>Leader entrusted with public power over others</a:t>
            </a:r>
          </a:p>
          <a:p>
            <a:r>
              <a:rPr lang="en-US" dirty="0" smtClean="0"/>
              <a:t>Internal Process: </a:t>
            </a:r>
            <a:r>
              <a:rPr lang="en-US" i="1" dirty="0" smtClean="0"/>
              <a:t>Lay person who is not in a public position of power</a:t>
            </a:r>
          </a:p>
          <a:p>
            <a:r>
              <a:rPr lang="en-US" dirty="0" smtClean="0"/>
              <a:t>A critical teaching moment</a:t>
            </a:r>
          </a:p>
          <a:p>
            <a:pPr marL="0" indent="0">
              <a:buNone/>
            </a:pPr>
            <a:r>
              <a:rPr lang="en-US" i="1" dirty="0" smtClean="0"/>
              <a:t>Note: All cases that have legal ramifications and/or where the safety of others is at stake should be reported immediately.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1734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Phase Two: Reconstruction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Separation / isolation does not satisfy justice</a:t>
            </a:r>
          </a:p>
          <a:p>
            <a:r>
              <a:rPr lang="en-US" dirty="0" smtClean="0"/>
              <a:t>For all affected parties: </a:t>
            </a:r>
            <a:r>
              <a:rPr lang="en-US" i="1" dirty="0" smtClean="0"/>
              <a:t>healing for victims and rehabilitation for offenders</a:t>
            </a:r>
          </a:p>
          <a:p>
            <a:r>
              <a:rPr lang="en-US" dirty="0" smtClean="0"/>
              <a:t>Public leaders removed from office for a determined amount of time with review</a:t>
            </a:r>
          </a:p>
          <a:p>
            <a:r>
              <a:rPr lang="en-US" dirty="0" smtClean="0"/>
              <a:t>Assess the needs of all: Holistic </a:t>
            </a:r>
            <a:r>
              <a:rPr lang="en-US" dirty="0"/>
              <a:t>s</a:t>
            </a:r>
            <a:r>
              <a:rPr lang="en-US" dirty="0" smtClean="0"/>
              <a:t>upport system &amp; restoration plan required – </a:t>
            </a:r>
            <a:r>
              <a:rPr lang="en-US" i="1" dirty="0" smtClean="0"/>
              <a:t>Safety for victim, intensive accountability for offender – (e.g. </a:t>
            </a:r>
            <a:r>
              <a:rPr lang="en-US" i="1" dirty="0" err="1" smtClean="0"/>
              <a:t>CoSA</a:t>
            </a:r>
            <a:r>
              <a:rPr lang="en-US" i="1" dirty="0" smtClean="0"/>
              <a:t>), professional or pastoral counseling / therapy for all, behavioral contracts, possible mediation or RJ facilitations, restitution, etc. </a:t>
            </a:r>
          </a:p>
        </p:txBody>
      </p:sp>
    </p:spTree>
    <p:extLst>
      <p:ext uri="{BB962C8B-B14F-4D97-AF65-F5344CB8AC3E}">
        <p14:creationId xmlns:p14="http://schemas.microsoft.com/office/powerpoint/2010/main" val="3783522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Phase Three: Reintegration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Nations peoples: </a:t>
            </a:r>
            <a:r>
              <a:rPr lang="en-US" i="1" dirty="0" smtClean="0"/>
              <a:t>Degradation vs. Integration</a:t>
            </a:r>
          </a:p>
          <a:p>
            <a:r>
              <a:rPr lang="en-US" dirty="0" smtClean="0"/>
              <a:t>For both the victim and the offender &amp; their families</a:t>
            </a:r>
          </a:p>
          <a:p>
            <a:r>
              <a:rPr lang="en-US" dirty="0" smtClean="0"/>
              <a:t>Exercise in transparency, grace &amp; intentionality </a:t>
            </a:r>
          </a:p>
          <a:p>
            <a:r>
              <a:rPr lang="en-US" dirty="0" smtClean="0"/>
              <a:t>Use of ritual, ceremony, recognition, dignity affirmation, celebration and community building</a:t>
            </a:r>
          </a:p>
          <a:p>
            <a:r>
              <a:rPr lang="en-US" dirty="0" smtClean="0"/>
              <a:t>Public invitation &amp; welcome to return as fully functioning members of the congregation</a:t>
            </a:r>
          </a:p>
          <a:p>
            <a:r>
              <a:rPr lang="en-US" dirty="0" smtClean="0"/>
              <a:t>A critical teaching moment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22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Reconstruction</a:t>
            </a:r>
            <a:r>
              <a:rPr lang="en-US" sz="4000" dirty="0" smtClean="0"/>
              <a:t>:</a:t>
            </a:r>
            <a:r>
              <a:rPr lang="en-US" sz="4000" b="0" dirty="0" smtClean="0"/>
              <a:t> </a:t>
            </a:r>
            <a:r>
              <a:rPr lang="en-US" sz="4000" b="0" dirty="0"/>
              <a:t/>
            </a:r>
            <a:br>
              <a:rPr lang="en-US" sz="4000" b="0" dirty="0"/>
            </a:br>
            <a:r>
              <a:rPr lang="en-ZA" sz="2400" i="1" dirty="0"/>
              <a:t>Intersecting Paths of Healing &amp; Accountability</a:t>
            </a:r>
            <a:endParaRPr lang="en-US" sz="2400" i="1" dirty="0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ZA" sz="2000" b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</a:t>
            </a:r>
            <a:r>
              <a:rPr lang="en-ZA" sz="7200" b="1" dirty="0" smtClean="0"/>
              <a:t>    </a:t>
            </a:r>
            <a:r>
              <a:rPr lang="en-ZA" sz="7200" b="1" u="sng" dirty="0" smtClean="0"/>
              <a:t>VICTIM </a:t>
            </a:r>
            <a:r>
              <a:rPr lang="en-ZA" sz="7200" b="1" dirty="0" smtClean="0"/>
              <a:t>                                                                  </a:t>
            </a:r>
            <a:r>
              <a:rPr lang="en-ZA" sz="7200" b="1" u="sng" dirty="0" smtClean="0"/>
              <a:t>OFFENDER</a:t>
            </a:r>
            <a:endParaRPr lang="en-ZA" sz="7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</a:t>
            </a:r>
            <a:r>
              <a:rPr lang="en-ZA" sz="7200" b="1" dirty="0" smtClean="0"/>
              <a:t>        Denial                                                                Denial</a:t>
            </a:r>
            <a:endParaRPr lang="en-ZA" sz="7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         </a:t>
            </a:r>
            <a:r>
              <a:rPr lang="en-ZA" sz="7200" b="1" dirty="0" smtClean="0"/>
              <a:t>        Hurt                                                     </a:t>
            </a:r>
            <a:r>
              <a:rPr lang="en-ZA" sz="7200" b="1" dirty="0"/>
              <a:t>Remorse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         </a:t>
            </a:r>
            <a:r>
              <a:rPr lang="en-ZA" sz="7200" b="1" dirty="0" smtClean="0"/>
              <a:t>          Anger                                            Accountability</a:t>
            </a:r>
            <a:endParaRPr lang="en-ZA" sz="7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                 </a:t>
            </a:r>
            <a:r>
              <a:rPr lang="en-ZA" sz="7200" b="1" dirty="0" smtClean="0"/>
              <a:t>  Acceptance                               Restitution </a:t>
            </a:r>
            <a:endParaRPr lang="en-ZA" sz="7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                       </a:t>
            </a:r>
            <a:r>
              <a:rPr lang="en-ZA" sz="7200" b="1" dirty="0" smtClean="0"/>
              <a:t>     </a:t>
            </a:r>
            <a:r>
              <a:rPr lang="en-ZA" sz="7200" b="1" dirty="0"/>
              <a:t>H</a:t>
            </a:r>
            <a:r>
              <a:rPr lang="en-ZA" sz="7200" b="1" dirty="0" smtClean="0"/>
              <a:t>ealing                       Rehabilitation</a:t>
            </a:r>
            <a:endParaRPr lang="en-ZA" sz="72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/>
              <a:t>                             </a:t>
            </a:r>
            <a:r>
              <a:rPr lang="en-ZA" sz="7200" b="1" dirty="0" smtClean="0"/>
              <a:t> 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ZA" sz="7200" b="1" dirty="0" smtClean="0"/>
              <a:t>                 </a:t>
            </a:r>
            <a:r>
              <a:rPr lang="en-ZA" sz="7200" b="1" i="1" dirty="0" smtClean="0"/>
              <a:t>Possible </a:t>
            </a:r>
            <a:r>
              <a:rPr lang="en-ZA" sz="7200" b="1" u="sng" dirty="0" smtClean="0"/>
              <a:t>RESTORATION / RECONCILIATION</a:t>
            </a:r>
            <a:endParaRPr lang="en-ZA" sz="7200" b="1" u="sng" dirty="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ZA" sz="1200" b="1" i="1" dirty="0" smtClean="0"/>
              <a:t>                                         </a:t>
            </a:r>
            <a:r>
              <a:rPr lang="en-ZA" sz="7200" b="1" i="1" dirty="0"/>
              <a:t>© </a:t>
            </a:r>
            <a:r>
              <a:rPr lang="en-ZA" sz="7200" b="1" i="1" dirty="0" smtClean="0"/>
              <a:t>Adapted from </a:t>
            </a:r>
            <a:r>
              <a:rPr lang="en-ZA" sz="7200" b="1" i="1" dirty="0" smtClean="0"/>
              <a:t>Heather </a:t>
            </a:r>
            <a:r>
              <a:rPr lang="en-ZA" sz="7200" b="1" i="1" dirty="0"/>
              <a:t>Block &amp; Janet P. Schmidt.</a:t>
            </a:r>
            <a:endParaRPr lang="en-US" sz="7200" b="1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2124075" y="2060575"/>
            <a:ext cx="2071975" cy="27445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4196050" y="1989136"/>
            <a:ext cx="1638948" cy="28159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89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Venture">
  <a:themeElements>
    <a:clrScheme name="Venture">
      <a:dk1>
        <a:sysClr val="windowText" lastClr="000000"/>
      </a:dk1>
      <a:lt1>
        <a:sysClr val="window" lastClr="FFFFFF"/>
      </a:lt1>
      <a:dk2>
        <a:srgbClr val="738450"/>
      </a:dk2>
      <a:lt2>
        <a:srgbClr val="E8E9D1"/>
      </a:lt2>
      <a:accent1>
        <a:srgbClr val="9EB060"/>
      </a:accent1>
      <a:accent2>
        <a:srgbClr val="D09A08"/>
      </a:accent2>
      <a:accent3>
        <a:srgbClr val="F2EC86"/>
      </a:accent3>
      <a:accent4>
        <a:srgbClr val="824F1C"/>
      </a:accent4>
      <a:accent5>
        <a:srgbClr val="511818"/>
      </a:accent5>
      <a:accent6>
        <a:srgbClr val="553876"/>
      </a:accent6>
      <a:hlink>
        <a:srgbClr val="929547"/>
      </a:hlink>
      <a:folHlink>
        <a:srgbClr val="56633C"/>
      </a:folHlink>
    </a:clrScheme>
    <a:fontScheme name="Venture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Ventur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76200" dist="25400" dir="13500000">
              <a:srgbClr val="4B4B4B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3">
            <a:duotone>
              <a:schemeClr val="phClr">
                <a:shade val="10000"/>
                <a:alpha val="30000"/>
                <a:satMod val="60000"/>
              </a:schemeClr>
              <a:schemeClr val="phClr">
                <a:tint val="20000"/>
                <a:alpha val="5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30000"/>
                <a:alpha val="50000"/>
                <a:satMod val="150000"/>
              </a:schemeClr>
              <a:schemeClr val="phClr">
                <a:tint val="50000"/>
                <a:alpha val="1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Venture.thmx</Template>
  <TotalTime>108</TotalTime>
  <Words>512</Words>
  <Application>Microsoft Macintosh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Venture</vt:lpstr>
      <vt:lpstr>Restorative Approaches to Broken Boundaries in Congregational Life</vt:lpstr>
      <vt:lpstr>Kicked out, defrocked, never to return vs.</vt:lpstr>
      <vt:lpstr>Grappling with Scripture:</vt:lpstr>
      <vt:lpstr>Process Principles:</vt:lpstr>
      <vt:lpstr>A Congregational Process Model</vt:lpstr>
      <vt:lpstr>Phase One: Responsibility</vt:lpstr>
      <vt:lpstr>Phase Two: Reconstruction</vt:lpstr>
      <vt:lpstr>Phase Three: Reintegration</vt:lpstr>
      <vt:lpstr>Reconstruction:  Intersecting Paths of Healing &amp; Accountability</vt:lpstr>
      <vt:lpstr>Questions:</vt:lpstr>
    </vt:vector>
  </TitlesOfParts>
  <Company>Eastern Mennonite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Restorative Approaches to Broken Boundaries in Congregational Life</dc:title>
  <dc:creator>Carl Stauffer</dc:creator>
  <cp:lastModifiedBy>Carl Stauffer</cp:lastModifiedBy>
  <cp:revision>16</cp:revision>
  <dcterms:created xsi:type="dcterms:W3CDTF">2016-05-20T00:17:18Z</dcterms:created>
  <dcterms:modified xsi:type="dcterms:W3CDTF">2016-05-20T02:05:55Z</dcterms:modified>
</cp:coreProperties>
</file>