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67"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03588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09304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4029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061567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1054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363460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3742743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218005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1462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B2A3E-1EC9-4839-967C-2AD3FD83C46E}"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11680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1B2A3E-1EC9-4839-967C-2AD3FD83C46E}"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402520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1B2A3E-1EC9-4839-967C-2AD3FD83C46E}"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335345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1B2A3E-1EC9-4839-967C-2AD3FD83C46E}"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276287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B2A3E-1EC9-4839-967C-2AD3FD83C46E}"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83720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B2A3E-1EC9-4839-967C-2AD3FD83C46E}"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249776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B2A3E-1EC9-4839-967C-2AD3FD83C46E}"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A490-5827-4862-8D6F-BBEC8F10DFFC}" type="slidenum">
              <a:rPr lang="en-US" smtClean="0"/>
              <a:t>‹#›</a:t>
            </a:fld>
            <a:endParaRPr lang="en-US"/>
          </a:p>
        </p:txBody>
      </p:sp>
    </p:spTree>
    <p:extLst>
      <p:ext uri="{BB962C8B-B14F-4D97-AF65-F5344CB8AC3E}">
        <p14:creationId xmlns:p14="http://schemas.microsoft.com/office/powerpoint/2010/main" val="229622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1B2A3E-1EC9-4839-967C-2AD3FD83C46E}" type="datetimeFigureOut">
              <a:rPr lang="en-US" smtClean="0"/>
              <a:t>11/10/2015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2EA490-5827-4862-8D6F-BBEC8F10DFFC}" type="slidenum">
              <a:rPr lang="en-US" smtClean="0"/>
              <a:t>‹#›</a:t>
            </a:fld>
            <a:endParaRPr lang="en-US"/>
          </a:p>
        </p:txBody>
      </p:sp>
    </p:spTree>
    <p:extLst>
      <p:ext uri="{BB962C8B-B14F-4D97-AF65-F5344CB8AC3E}">
        <p14:creationId xmlns:p14="http://schemas.microsoft.com/office/powerpoint/2010/main" val="429391023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lato.stanford.edu/entries/homosexua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i="1" dirty="0" smtClean="0"/>
              <a:t>What Christians think about homosexuality</a:t>
            </a:r>
            <a:r>
              <a:rPr lang="en-US" dirty="0" smtClean="0"/>
              <a:t>	</a:t>
            </a:r>
            <a:endParaRPr lang="en-US" dirty="0"/>
          </a:p>
        </p:txBody>
      </p:sp>
      <p:sp>
        <p:nvSpPr>
          <p:cNvPr id="3" name="Subtitle 2"/>
          <p:cNvSpPr>
            <a:spLocks noGrp="1"/>
          </p:cNvSpPr>
          <p:nvPr>
            <p:ph type="subTitle" idx="1"/>
          </p:nvPr>
        </p:nvSpPr>
        <p:spPr>
          <a:xfrm>
            <a:off x="1601660" y="4397675"/>
            <a:ext cx="7766936" cy="1096899"/>
          </a:xfrm>
        </p:spPr>
        <p:txBody>
          <a:bodyPr>
            <a:normAutofit/>
          </a:bodyPr>
          <a:lstStyle/>
          <a:p>
            <a:r>
              <a:rPr lang="en-US" dirty="0" smtClean="0"/>
              <a:t>From L. R. </a:t>
            </a:r>
            <a:r>
              <a:rPr lang="en-US" dirty="0" err="1" smtClean="0"/>
              <a:t>Holben</a:t>
            </a:r>
            <a:r>
              <a:rPr lang="en-US" dirty="0" smtClean="0"/>
              <a:t>, </a:t>
            </a:r>
            <a:r>
              <a:rPr lang="en-US" i="1" dirty="0" smtClean="0"/>
              <a:t>Six representative viewpoints </a:t>
            </a:r>
            <a:r>
              <a:rPr lang="en-US" dirty="0" smtClean="0"/>
              <a:t>(BIBAL Press, 1999)</a:t>
            </a:r>
          </a:p>
          <a:p>
            <a:r>
              <a:rPr lang="en-US" dirty="0" smtClean="0"/>
              <a:t>See also Dennis P. Hollinger, “The Challenge of Homosexuality,” in </a:t>
            </a:r>
            <a:r>
              <a:rPr lang="en-US" i="1" dirty="0" smtClean="0"/>
              <a:t>The Meaning of Sex </a:t>
            </a:r>
            <a:r>
              <a:rPr lang="en-US" dirty="0" smtClean="0"/>
              <a:t>(Baker Academic, 2009), </a:t>
            </a:r>
          </a:p>
        </p:txBody>
      </p:sp>
    </p:spTree>
    <p:extLst>
      <p:ext uri="{BB962C8B-B14F-4D97-AF65-F5344CB8AC3E}">
        <p14:creationId xmlns:p14="http://schemas.microsoft.com/office/powerpoint/2010/main" val="2165100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977189"/>
          </a:xfrm>
        </p:spPr>
        <p:txBody>
          <a:bodyPr>
            <a:normAutofit fontScale="90000"/>
          </a:bodyPr>
          <a:lstStyle/>
          <a:p>
            <a:r>
              <a:rPr lang="en-US" dirty="0" smtClean="0"/>
              <a:t>Approach six—liberation: </a:t>
            </a:r>
            <a:r>
              <a:rPr lang="en-US" dirty="0"/>
              <a:t>Justice insists that the heterosexual majority in the church not dictate to gays and lesbians what they can and cannot do with their sexuality.</a:t>
            </a:r>
            <a:br>
              <a:rPr lang="en-US" dirty="0"/>
            </a:br>
            <a:endParaRPr lang="en-US" dirty="0"/>
          </a:p>
        </p:txBody>
      </p:sp>
      <p:sp>
        <p:nvSpPr>
          <p:cNvPr id="3" name="Content Placeholder 2"/>
          <p:cNvSpPr>
            <a:spLocks noGrp="1"/>
          </p:cNvSpPr>
          <p:nvPr>
            <p:ph idx="1"/>
          </p:nvPr>
        </p:nvSpPr>
        <p:spPr>
          <a:xfrm>
            <a:off x="677334" y="2803358"/>
            <a:ext cx="8596668" cy="3238004"/>
          </a:xfrm>
        </p:spPr>
        <p:txBody>
          <a:bodyPr/>
          <a:lstStyle/>
          <a:p>
            <a:r>
              <a:rPr lang="en-US" dirty="0" smtClean="0">
                <a:solidFill>
                  <a:schemeClr val="tx1"/>
                </a:solidFill>
              </a:rPr>
              <a:t>The Spirit of the Lord is upon me, because the Lord has anointed me. He has sent me to preach good news to the poor, to proclaim release to the prisoners and recovery of sight to the blind, to liberate the oppressed, and to proclaim the year of the Lord’s favor.  (Luke 4:18-19; see Isaiah 61)</a:t>
            </a:r>
            <a:endParaRPr lang="en-US" dirty="0">
              <a:solidFill>
                <a:srgbClr val="92D050"/>
              </a:solidFill>
            </a:endParaRPr>
          </a:p>
          <a:p>
            <a:r>
              <a:rPr lang="en-US" dirty="0" smtClean="0">
                <a:solidFill>
                  <a:srgbClr val="92D050"/>
                </a:solidFill>
              </a:rPr>
              <a:t>My question</a:t>
            </a:r>
            <a:r>
              <a:rPr lang="en-US" dirty="0" smtClean="0"/>
              <a:t>: How do liberationist Christians understand the biblical advice (e.g. Romans 14) that stronger Christians should show respect to weaker Christians on difficult social matters? To what extent are liberationist views based on Christian understandings and how much do they draw from other political perspectives?</a:t>
            </a:r>
            <a:endParaRPr lang="en-US" dirty="0"/>
          </a:p>
        </p:txBody>
      </p:sp>
    </p:spTree>
    <p:extLst>
      <p:ext uri="{BB962C8B-B14F-4D97-AF65-F5344CB8AC3E}">
        <p14:creationId xmlns:p14="http://schemas.microsoft.com/office/powerpoint/2010/main" val="83840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2800" dirty="0" smtClean="0"/>
              <a:t>Words of Jesus… </a:t>
            </a:r>
            <a:endParaRPr lang="en-US" sz="2800" dirty="0"/>
          </a:p>
        </p:txBody>
      </p:sp>
      <p:sp>
        <p:nvSpPr>
          <p:cNvPr id="3" name="Content Placeholder 2"/>
          <p:cNvSpPr>
            <a:spLocks noGrp="1"/>
          </p:cNvSpPr>
          <p:nvPr>
            <p:ph idx="1"/>
          </p:nvPr>
        </p:nvSpPr>
        <p:spPr/>
        <p:txBody>
          <a:bodyPr/>
          <a:lstStyle/>
          <a:p>
            <a:pPr marL="0" indent="0">
              <a:buNone/>
            </a:pPr>
            <a:endParaRPr lang="en-US" dirty="0"/>
          </a:p>
          <a:p>
            <a:r>
              <a:rPr lang="en-US" dirty="0" smtClean="0"/>
              <a:t>There are biblical texts that appear both condemnatory and celebrative regarding a variety of human sexual expressions.</a:t>
            </a:r>
          </a:p>
          <a:p>
            <a:r>
              <a:rPr lang="en-US" dirty="0" smtClean="0"/>
              <a:t>“I tell you then that the great love she has shown proves that her many sins have been forgiven” (Luke 7:41, GNB)</a:t>
            </a:r>
            <a:endParaRPr lang="en-US" dirty="0"/>
          </a:p>
          <a:p>
            <a:r>
              <a:rPr lang="en-US" dirty="0" smtClean="0"/>
              <a:t>“Neither do I condemn you; go and do not sin again.” (John 8:11)</a:t>
            </a:r>
          </a:p>
          <a:p>
            <a:r>
              <a:rPr lang="en-US" dirty="0" smtClean="0"/>
              <a:t>“You, therefore, must be perfect, as your heavenly Father is perfect.”  (Matt 5:48) // “Be merciful, even as your Father is merciful.”  (Luke 6:36)</a:t>
            </a:r>
            <a:endParaRPr lang="en-US" dirty="0"/>
          </a:p>
        </p:txBody>
      </p:sp>
    </p:spTree>
    <p:extLst>
      <p:ext uri="{BB962C8B-B14F-4D97-AF65-F5344CB8AC3E}">
        <p14:creationId xmlns:p14="http://schemas.microsoft.com/office/powerpoint/2010/main" val="37709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a:t>
            </a:r>
            <a:br>
              <a:rPr lang="en-US" dirty="0" smtClean="0"/>
            </a:br>
            <a:r>
              <a:rPr lang="en-US" dirty="0"/>
              <a:t/>
            </a:r>
            <a:br>
              <a:rPr lang="en-US" dirty="0"/>
            </a:br>
            <a:endParaRPr lang="en-US" dirty="0"/>
          </a:p>
        </p:txBody>
      </p:sp>
      <p:sp>
        <p:nvSpPr>
          <p:cNvPr id="3" name="Content Placeholder 2"/>
          <p:cNvSpPr>
            <a:spLocks noGrp="1"/>
          </p:cNvSpPr>
          <p:nvPr>
            <p:ph idx="1"/>
          </p:nvPr>
        </p:nvSpPr>
        <p:spPr>
          <a:xfrm>
            <a:off x="677334" y="1734562"/>
            <a:ext cx="8596668" cy="3880773"/>
          </a:xfrm>
        </p:spPr>
        <p:txBody>
          <a:bodyPr/>
          <a:lstStyle/>
          <a:p>
            <a:r>
              <a:rPr lang="en-US" dirty="0" err="1" smtClean="0"/>
              <a:t>Holben</a:t>
            </a:r>
            <a:r>
              <a:rPr lang="en-US" dirty="0" smtClean="0"/>
              <a:t>, a Christian, a former film and television writer, a journalist and seminar leader</a:t>
            </a:r>
          </a:p>
          <a:p>
            <a:r>
              <a:rPr lang="en-US" dirty="0" smtClean="0"/>
              <a:t> “What first led me to reading and reflection on the matter of Christianity and homosexuality…was the question of how I was to understand and live my own life as a Christian and a gay man.” (226)</a:t>
            </a:r>
          </a:p>
          <a:p>
            <a:r>
              <a:rPr lang="en-US" dirty="0" smtClean="0"/>
              <a:t>“I would not have written this present book unless I believed that there are men and women of integrity, intellectual honesty and genuine Christian faith advancing each of the viewpoints surveyed….[I have] a conviction that—if we are to love God with our ‘whole mind' as we approach difficult moral issues—we have an obligation to expose ourselves to and attempt to understand viewpoints which are uncongenial, even painful to us.” (227)</a:t>
            </a:r>
            <a:endParaRPr lang="en-US" dirty="0"/>
          </a:p>
        </p:txBody>
      </p:sp>
    </p:spTree>
    <p:extLst>
      <p:ext uri="{BB962C8B-B14F-4D97-AF65-F5344CB8AC3E}">
        <p14:creationId xmlns:p14="http://schemas.microsoft.com/office/powerpoint/2010/main" val="461196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2391"/>
          </a:xfrm>
        </p:spPr>
        <p:txBody>
          <a:bodyPr/>
          <a:lstStyle/>
          <a:p>
            <a:r>
              <a:rPr lang="en-US" dirty="0" smtClean="0"/>
              <a:t>Terminological issues: “homosexuality”…</a:t>
            </a:r>
            <a:endParaRPr lang="en-US" dirty="0"/>
          </a:p>
        </p:txBody>
      </p:sp>
      <p:sp>
        <p:nvSpPr>
          <p:cNvPr id="3" name="Content Placeholder 2"/>
          <p:cNvSpPr>
            <a:spLocks noGrp="1"/>
          </p:cNvSpPr>
          <p:nvPr>
            <p:ph idx="1"/>
          </p:nvPr>
        </p:nvSpPr>
        <p:spPr>
          <a:xfrm>
            <a:off x="677334" y="1381991"/>
            <a:ext cx="8596668" cy="4659371"/>
          </a:xfrm>
        </p:spPr>
        <p:txBody>
          <a:bodyPr/>
          <a:lstStyle/>
          <a:p>
            <a:r>
              <a:rPr lang="en-US" dirty="0" smtClean="0"/>
              <a:t>“Homosexuality</a:t>
            </a:r>
            <a:r>
              <a:rPr lang="en-US" dirty="0"/>
              <a:t>, as a description and category of human experience, has </a:t>
            </a:r>
            <a:r>
              <a:rPr lang="en-US" dirty="0" smtClean="0"/>
              <a:t>a long</a:t>
            </a:r>
            <a:r>
              <a:rPr lang="en-US" dirty="0"/>
              <a:t>, complicated and problematic history. It has been utilized as a carrier of </a:t>
            </a:r>
            <a:r>
              <a:rPr lang="en-US" dirty="0" smtClean="0"/>
              <a:t>theological, political</a:t>
            </a:r>
            <a:r>
              <a:rPr lang="en-US" dirty="0"/>
              <a:t>, and psychological ideologies of all sorts, with varying and </a:t>
            </a:r>
            <a:r>
              <a:rPr lang="en-US" dirty="0" smtClean="0"/>
              <a:t>contradictory influences </a:t>
            </a:r>
            <a:r>
              <a:rPr lang="en-US" dirty="0"/>
              <a:t>into the lives of us all</a:t>
            </a:r>
            <a:r>
              <a:rPr lang="en-US" dirty="0" smtClean="0"/>
              <a:t>.” </a:t>
            </a:r>
            <a:r>
              <a:rPr lang="en-US" sz="1050" dirty="0" smtClean="0"/>
              <a:t>B. Miller (</a:t>
            </a:r>
            <a:r>
              <a:rPr lang="en-US" sz="1050" i="1" dirty="0" smtClean="0"/>
              <a:t>J </a:t>
            </a:r>
            <a:r>
              <a:rPr lang="en-US" sz="1050" i="1" dirty="0" err="1" smtClean="0"/>
              <a:t>AnalPsych</a:t>
            </a:r>
            <a:r>
              <a:rPr lang="en-US" sz="1050" dirty="0" smtClean="0"/>
              <a:t>, 2010)</a:t>
            </a:r>
            <a:endParaRPr lang="en-US" sz="1050" dirty="0"/>
          </a:p>
          <a:p>
            <a:r>
              <a:rPr lang="en-US" dirty="0" smtClean="0"/>
              <a:t>“The </a:t>
            </a:r>
            <a:r>
              <a:rPr lang="en-US" dirty="0"/>
              <a:t>term ‘homosexuality’ was coined in the late 19</a:t>
            </a:r>
            <a:r>
              <a:rPr lang="en-US" baseline="30000" dirty="0"/>
              <a:t>th</a:t>
            </a:r>
            <a:r>
              <a:rPr lang="en-US" dirty="0"/>
              <a:t> century by a German psychologist, </a:t>
            </a:r>
            <a:r>
              <a:rPr lang="en-US" dirty="0" err="1"/>
              <a:t>Karoly</a:t>
            </a:r>
            <a:r>
              <a:rPr lang="en-US" dirty="0"/>
              <a:t> Maria </a:t>
            </a:r>
            <a:r>
              <a:rPr lang="en-US" dirty="0" err="1"/>
              <a:t>Benkert</a:t>
            </a:r>
            <a:r>
              <a:rPr lang="en-US" dirty="0"/>
              <a:t>. Although the term is new, discussions about sexuality in general, and same-sex attraction in particular, have occasioned philosophical discussion ranging from Plato's </a:t>
            </a:r>
            <a:r>
              <a:rPr lang="en-US" i="1" dirty="0"/>
              <a:t>Symposium</a:t>
            </a:r>
            <a:r>
              <a:rPr lang="en-US" dirty="0"/>
              <a:t> to contemporary queer theory.” </a:t>
            </a:r>
            <a:r>
              <a:rPr lang="en-US" sz="1050" dirty="0" smtClean="0">
                <a:hlinkClick r:id="rId2"/>
              </a:rPr>
              <a:t>http</a:t>
            </a:r>
            <a:r>
              <a:rPr lang="en-US" sz="1050" dirty="0">
                <a:hlinkClick r:id="rId2"/>
              </a:rPr>
              <a:t>://plato.stanford.edu/entries/homosexuality</a:t>
            </a:r>
            <a:r>
              <a:rPr lang="en-US" sz="1050" dirty="0" smtClean="0">
                <a:hlinkClick r:id="rId2"/>
              </a:rPr>
              <a:t>/</a:t>
            </a:r>
            <a:endParaRPr lang="en-US" sz="1050" dirty="0"/>
          </a:p>
          <a:p>
            <a:r>
              <a:rPr lang="en-US" dirty="0" smtClean="0"/>
              <a:t>The use of the acronym LGBTQ underlines much broader issues related to gender and the fluidity of such identity categories. Much sociological analysis argues that all these identities are socially constructed.</a:t>
            </a:r>
            <a:endParaRPr lang="en-US" sz="1050" dirty="0" smtClean="0"/>
          </a:p>
          <a:p>
            <a:r>
              <a:rPr lang="en-US" dirty="0" smtClean="0"/>
              <a:t>My presentation is focused on one specific issue: churchly approaches to the issue of marriage between same-sex attracted Christians</a:t>
            </a:r>
            <a:endParaRPr lang="en-US" dirty="0"/>
          </a:p>
          <a:p>
            <a:endParaRPr lang="en-US" dirty="0"/>
          </a:p>
        </p:txBody>
      </p:sp>
    </p:spTree>
    <p:extLst>
      <p:ext uri="{BB962C8B-B14F-4D97-AF65-F5344CB8AC3E}">
        <p14:creationId xmlns:p14="http://schemas.microsoft.com/office/powerpoint/2010/main" val="6591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Scripture in the historical faith community and the contemporary world</a:t>
            </a:r>
            <a:endParaRPr lang="en-US" dirty="0"/>
          </a:p>
        </p:txBody>
      </p:sp>
      <p:sp>
        <p:nvSpPr>
          <p:cNvPr id="3" name="Content Placeholder 2"/>
          <p:cNvSpPr>
            <a:spLocks noGrp="1"/>
          </p:cNvSpPr>
          <p:nvPr>
            <p:ph idx="1"/>
          </p:nvPr>
        </p:nvSpPr>
        <p:spPr>
          <a:xfrm>
            <a:off x="677333" y="1828800"/>
            <a:ext cx="8785843" cy="4623757"/>
          </a:xfrm>
        </p:spPr>
        <p:txBody>
          <a:bodyPr>
            <a:normAutofit fontScale="92500" lnSpcReduction="10000"/>
          </a:bodyPr>
          <a:lstStyle/>
          <a:p>
            <a:r>
              <a:rPr lang="en-US" dirty="0" smtClean="0"/>
              <a:t>Places Christians have stood as we read and affirm biblical teachings as shaping for our lives </a:t>
            </a:r>
            <a:r>
              <a:rPr lang="en-US" sz="1500" dirty="0" smtClean="0"/>
              <a:t>(Heisey perspectives)</a:t>
            </a:r>
          </a:p>
          <a:p>
            <a:pPr lvl="1"/>
            <a:r>
              <a:rPr lang="en-US" dirty="0" smtClean="0"/>
              <a:t>Allegorical approaches: what the text says is symbolic of deeper spiritual meanings</a:t>
            </a:r>
          </a:p>
          <a:p>
            <a:pPr lvl="1"/>
            <a:r>
              <a:rPr lang="en-US" dirty="0"/>
              <a:t>Traditional reading: what the text says is best understood by </a:t>
            </a:r>
            <a:r>
              <a:rPr lang="en-US" dirty="0" smtClean="0"/>
              <a:t>building on teachings </a:t>
            </a:r>
            <a:r>
              <a:rPr lang="en-US" dirty="0"/>
              <a:t>of past Christian readers, beginning with early church theologians </a:t>
            </a:r>
            <a:endParaRPr lang="en-US" dirty="0" smtClean="0"/>
          </a:p>
          <a:p>
            <a:pPr lvl="1"/>
            <a:r>
              <a:rPr lang="en-US" dirty="0" smtClean="0"/>
              <a:t>Historical-literary approaches: what the text says must be understood first of all within the contexts and genres where and when it was first written</a:t>
            </a:r>
          </a:p>
          <a:p>
            <a:pPr lvl="1"/>
            <a:r>
              <a:rPr lang="en-US" dirty="0" smtClean="0"/>
              <a:t>Interpretation by analogy: what the text says to us must be sorted out with possibilities that can be compared, since our cultural and social settings are very different from those of the first readers</a:t>
            </a:r>
          </a:p>
          <a:p>
            <a:pPr lvl="1"/>
            <a:r>
              <a:rPr lang="en-US" dirty="0" smtClean="0"/>
              <a:t>Reader response readings: what the text says is most meaningful in response to our experience as readers</a:t>
            </a:r>
          </a:p>
          <a:p>
            <a:pPr lvl="1"/>
            <a:r>
              <a:rPr lang="en-US" dirty="0" smtClean="0"/>
              <a:t>Contemporary knowledge: what the text says can be better understood by considering contemporary scientific, sociological, and psychological insights</a:t>
            </a:r>
          </a:p>
          <a:p>
            <a:pPr lvl="1"/>
            <a:r>
              <a:rPr lang="en-US" dirty="0" smtClean="0"/>
              <a:t>Why </a:t>
            </a:r>
            <a:r>
              <a:rPr lang="en-US" dirty="0"/>
              <a:t>does this matter</a:t>
            </a:r>
            <a:r>
              <a:rPr lang="en-US" dirty="0" smtClean="0"/>
              <a:t>? We are all reading translations. The very act of reading and studying the Bible makes us interpreters.</a:t>
            </a:r>
            <a:endParaRPr lang="en-US" dirty="0"/>
          </a:p>
        </p:txBody>
      </p:sp>
    </p:spTree>
    <p:extLst>
      <p:ext uri="{BB962C8B-B14F-4D97-AF65-F5344CB8AC3E}">
        <p14:creationId xmlns:p14="http://schemas.microsoft.com/office/powerpoint/2010/main" val="380347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965158"/>
          </a:xfrm>
        </p:spPr>
        <p:txBody>
          <a:bodyPr>
            <a:normAutofit fontScale="90000"/>
          </a:bodyPr>
          <a:lstStyle/>
          <a:p>
            <a:r>
              <a:rPr lang="en-US" dirty="0" smtClean="0"/>
              <a:t>Approach one—condemnation: </a:t>
            </a:r>
            <a:r>
              <a:rPr lang="en-US" dirty="0"/>
              <a:t>Scripture makes no distinction between same-sex acts and same-sex orientation; both are condemned</a:t>
            </a:r>
          </a:p>
        </p:txBody>
      </p:sp>
      <p:sp>
        <p:nvSpPr>
          <p:cNvPr id="3" name="Content Placeholder 2"/>
          <p:cNvSpPr>
            <a:spLocks noGrp="1"/>
          </p:cNvSpPr>
          <p:nvPr>
            <p:ph idx="1"/>
          </p:nvPr>
        </p:nvSpPr>
        <p:spPr>
          <a:xfrm>
            <a:off x="677334" y="2875547"/>
            <a:ext cx="8596668" cy="3165815"/>
          </a:xfrm>
        </p:spPr>
        <p:txBody>
          <a:bodyPr>
            <a:normAutofit lnSpcReduction="10000"/>
          </a:bodyPr>
          <a:lstStyle/>
          <a:p>
            <a:r>
              <a:rPr lang="en-US" dirty="0" smtClean="0"/>
              <a:t>The oldest </a:t>
            </a:r>
            <a:r>
              <a:rPr lang="en-US" dirty="0"/>
              <a:t>and most widespread view within Christian communities</a:t>
            </a:r>
          </a:p>
          <a:p>
            <a:r>
              <a:rPr lang="en-US" dirty="0" smtClean="0"/>
              <a:t>Don’t you know that people who are unjust won’t inherit God’s kingdom? Don’t be deceived. Those who are sexually immoral, those who worship false gods, adulterers, both participants in same-sex intercourse, thieves, the greedy, drunks, abusive people, and swindlers won’t inherit God’s kingdom. (1 </a:t>
            </a:r>
            <a:r>
              <a:rPr lang="en-US" dirty="0" err="1" smtClean="0"/>
              <a:t>Cor</a:t>
            </a:r>
            <a:r>
              <a:rPr lang="en-US" dirty="0" smtClean="0"/>
              <a:t> 6:9-10—CEB)</a:t>
            </a:r>
          </a:p>
          <a:p>
            <a:r>
              <a:rPr lang="en-US" dirty="0" smtClean="0"/>
              <a:t>Any other approach jeopardizes the purity of the church and the eternal welfare of those who are part of it</a:t>
            </a:r>
          </a:p>
          <a:p>
            <a:r>
              <a:rPr lang="en-US" dirty="0" smtClean="0">
                <a:solidFill>
                  <a:srgbClr val="92D050"/>
                </a:solidFill>
              </a:rPr>
              <a:t>My question</a:t>
            </a:r>
            <a:r>
              <a:rPr lang="en-US" dirty="0" smtClean="0"/>
              <a:t>: How does condemnation with no consideration of particular situations reflect the central biblical claim that “God is love”?  (1 John 4:16)</a:t>
            </a:r>
          </a:p>
          <a:p>
            <a:pPr marL="0" indent="0">
              <a:buNone/>
            </a:pPr>
            <a:endParaRPr lang="en-US" dirty="0"/>
          </a:p>
        </p:txBody>
      </p:sp>
    </p:spTree>
    <p:extLst>
      <p:ext uri="{BB962C8B-B14F-4D97-AF65-F5344CB8AC3E}">
        <p14:creationId xmlns:p14="http://schemas.microsoft.com/office/powerpoint/2010/main" val="289342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650959"/>
          </a:xfrm>
        </p:spPr>
        <p:txBody>
          <a:bodyPr>
            <a:normAutofit fontScale="90000"/>
          </a:bodyPr>
          <a:lstStyle/>
          <a:p>
            <a:r>
              <a:rPr lang="en-US" dirty="0" smtClean="0"/>
              <a:t>Approach two—a promise of healing: </a:t>
            </a:r>
            <a:r>
              <a:rPr lang="en-US" dirty="0"/>
              <a:t>Through inner healing, gays and lesbians can move into a heterosexual orientation, though a struggle with homosexual temptations may continue.</a:t>
            </a:r>
            <a:br>
              <a:rPr lang="en-US" dirty="0"/>
            </a:br>
            <a:endParaRPr lang="en-US" dirty="0"/>
          </a:p>
        </p:txBody>
      </p:sp>
      <p:sp>
        <p:nvSpPr>
          <p:cNvPr id="3" name="Content Placeholder 2"/>
          <p:cNvSpPr>
            <a:spLocks noGrp="1"/>
          </p:cNvSpPr>
          <p:nvPr>
            <p:ph idx="1"/>
          </p:nvPr>
        </p:nvSpPr>
        <p:spPr>
          <a:xfrm>
            <a:off x="677334" y="3260558"/>
            <a:ext cx="8322287" cy="2780804"/>
          </a:xfrm>
        </p:spPr>
        <p:txBody>
          <a:bodyPr>
            <a:normAutofit fontScale="85000" lnSpcReduction="10000"/>
          </a:bodyPr>
          <a:lstStyle/>
          <a:p>
            <a:r>
              <a:rPr lang="en-US" dirty="0" smtClean="0"/>
              <a:t>The perspective of </a:t>
            </a:r>
            <a:r>
              <a:rPr lang="en-US" dirty="0"/>
              <a:t>A</a:t>
            </a:r>
            <a:r>
              <a:rPr lang="en-US" dirty="0" smtClean="0"/>
              <a:t>pproach One toward homosexual orientation and behavior is shared; but the desire is to offer a pastoral and hopeful response. The apology and closure of Exodus International in 2013 was a shaping event for many persons sharing this view.</a:t>
            </a:r>
          </a:p>
          <a:p>
            <a:r>
              <a:rPr lang="en-US" dirty="0" smtClean="0"/>
              <a:t>Alan Chambers, last president </a:t>
            </a:r>
            <a:r>
              <a:rPr lang="en-US" dirty="0"/>
              <a:t>of Exodus: "I cannot apologize for my deeply held biblical beliefs about the boundaries I see in scripture surrounding sex, but I will exercise my beliefs with great care and respect for those who do not share </a:t>
            </a:r>
            <a:r>
              <a:rPr lang="en-US" dirty="0" smtClean="0"/>
              <a:t>them….This </a:t>
            </a:r>
            <a:r>
              <a:rPr lang="en-US" dirty="0"/>
              <a:t>is a new season of ministry, to a new </a:t>
            </a:r>
            <a:r>
              <a:rPr lang="en-US" dirty="0" smtClean="0"/>
              <a:t>generation.” </a:t>
            </a:r>
          </a:p>
          <a:p>
            <a:r>
              <a:rPr lang="en-US" dirty="0" smtClean="0"/>
              <a:t>Other Christian ministries continue working for “change of orientation” </a:t>
            </a:r>
          </a:p>
          <a:p>
            <a:r>
              <a:rPr lang="en-US" dirty="0" smtClean="0">
                <a:solidFill>
                  <a:srgbClr val="92D050"/>
                </a:solidFill>
              </a:rPr>
              <a:t>My question</a:t>
            </a:r>
            <a:r>
              <a:rPr lang="en-US" dirty="0" smtClean="0"/>
              <a:t>: to what extent are northern Christians, as do many southern Christians, ready to accept the possibility that God can do things that defy human understandings and expectations? (many gospel accounts of healing)</a:t>
            </a:r>
            <a:endParaRPr lang="en-US" dirty="0"/>
          </a:p>
        </p:txBody>
      </p:sp>
    </p:spTree>
    <p:extLst>
      <p:ext uri="{BB962C8B-B14F-4D97-AF65-F5344CB8AC3E}">
        <p14:creationId xmlns:p14="http://schemas.microsoft.com/office/powerpoint/2010/main" val="116597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90729" cy="2699084"/>
          </a:xfrm>
        </p:spPr>
        <p:txBody>
          <a:bodyPr>
            <a:normAutofit fontScale="90000"/>
          </a:bodyPr>
          <a:lstStyle/>
          <a:p>
            <a:r>
              <a:rPr lang="en-US" dirty="0" smtClean="0"/>
              <a:t>Approach three—call to costly discipleship: </a:t>
            </a:r>
            <a:r>
              <a:rPr lang="en-US" dirty="0"/>
              <a:t>Complete healing may not be possible for all gays and lesbians; faithful Christians who continue with a same-sex orientation will commit to lifelong celibacy.</a:t>
            </a:r>
            <a:br>
              <a:rPr lang="en-US" dirty="0"/>
            </a:br>
            <a:endParaRPr lang="en-US" dirty="0"/>
          </a:p>
        </p:txBody>
      </p:sp>
      <p:sp>
        <p:nvSpPr>
          <p:cNvPr id="3" name="Content Placeholder 2"/>
          <p:cNvSpPr>
            <a:spLocks noGrp="1"/>
          </p:cNvSpPr>
          <p:nvPr>
            <p:ph idx="1"/>
          </p:nvPr>
        </p:nvSpPr>
        <p:spPr>
          <a:xfrm>
            <a:off x="677334" y="3392905"/>
            <a:ext cx="8358382" cy="2648457"/>
          </a:xfrm>
        </p:spPr>
        <p:txBody>
          <a:bodyPr>
            <a:normAutofit lnSpcReduction="10000"/>
          </a:bodyPr>
          <a:lstStyle/>
          <a:p>
            <a:r>
              <a:rPr lang="en-US" dirty="0" smtClean="0"/>
              <a:t>The Teaching Position of Mennonite Church USA</a:t>
            </a:r>
          </a:p>
          <a:p>
            <a:r>
              <a:rPr lang="en-US" dirty="0" smtClean="0"/>
              <a:t>You were called to freedom, brothers and sisters; only don’t let this freedom be an opportunity to indulge your selfish impulses, but serve each other through love….I say be guided by the Spirit and you won’t carry out your selfish desires.” (Galatians 5:13 CEB)</a:t>
            </a:r>
          </a:p>
          <a:p>
            <a:r>
              <a:rPr lang="en-US" dirty="0" smtClean="0">
                <a:solidFill>
                  <a:srgbClr val="92D050"/>
                </a:solidFill>
              </a:rPr>
              <a:t>My question</a:t>
            </a:r>
            <a:r>
              <a:rPr lang="en-US" dirty="0" smtClean="0"/>
              <a:t>: why is costly discipleship related to sexual practices only demanded of persons with same-sex attraction, with no attention paid to centuries of Christian teaching about the call to celibacy for some heterosexual persons?</a:t>
            </a:r>
            <a:endParaRPr lang="en-US" dirty="0"/>
          </a:p>
        </p:txBody>
      </p:sp>
    </p:spTree>
    <p:extLst>
      <p:ext uri="{BB962C8B-B14F-4D97-AF65-F5344CB8AC3E}">
        <p14:creationId xmlns:p14="http://schemas.microsoft.com/office/powerpoint/2010/main" val="87309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four—pastoral accommodation: </a:t>
            </a:r>
            <a:r>
              <a:rPr lang="en-US" dirty="0"/>
              <a:t>Committed monogamous same-sex partnerships can be tolerated (not commended or idealized) as a lesser evil (for instance, better than the chaos of promiscuity).</a:t>
            </a:r>
          </a:p>
        </p:txBody>
      </p:sp>
      <p:sp>
        <p:nvSpPr>
          <p:cNvPr id="3" name="Content Placeholder 2"/>
          <p:cNvSpPr>
            <a:spLocks noGrp="1"/>
          </p:cNvSpPr>
          <p:nvPr>
            <p:ph idx="1"/>
          </p:nvPr>
        </p:nvSpPr>
        <p:spPr>
          <a:xfrm>
            <a:off x="677334" y="3621505"/>
            <a:ext cx="8478698" cy="2419857"/>
          </a:xfrm>
        </p:spPr>
        <p:txBody>
          <a:bodyPr/>
          <a:lstStyle/>
          <a:p>
            <a:r>
              <a:rPr lang="en-US" dirty="0" smtClean="0"/>
              <a:t>I’m telling those who are single and widows that it’s good for them to stay single like me. But if they can’t control themselves, they should get married, because it’s better to marry than to burn with passion. (1 Cor. 7:8-9 CEB)</a:t>
            </a:r>
          </a:p>
          <a:p>
            <a:r>
              <a:rPr lang="en-US" dirty="0" smtClean="0">
                <a:solidFill>
                  <a:srgbClr val="92D050"/>
                </a:solidFill>
              </a:rPr>
              <a:t>My question</a:t>
            </a:r>
            <a:r>
              <a:rPr lang="en-US" dirty="0" smtClean="0"/>
              <a:t>: How well does this approach work as a general rule? Would Christians be willing to accommodate on a case-by-case basis, and whose counsel or accountability would be sought out or accepted for these cases?</a:t>
            </a:r>
            <a:endParaRPr lang="en-US" dirty="0"/>
          </a:p>
        </p:txBody>
      </p:sp>
    </p:spTree>
    <p:extLst>
      <p:ext uri="{BB962C8B-B14F-4D97-AF65-F5344CB8AC3E}">
        <p14:creationId xmlns:p14="http://schemas.microsoft.com/office/powerpoint/2010/main" val="189458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57" y="164431"/>
            <a:ext cx="8596668" cy="2458453"/>
          </a:xfrm>
        </p:spPr>
        <p:txBody>
          <a:bodyPr>
            <a:normAutofit fontScale="90000"/>
          </a:bodyPr>
          <a:lstStyle/>
          <a:p>
            <a:r>
              <a:rPr lang="en-US" dirty="0" smtClean="0"/>
              <a:t>Approach five—affirmation: </a:t>
            </a:r>
            <a:r>
              <a:rPr lang="en-US" dirty="0"/>
              <a:t>Gay and lesbian relationships can be affirmed as a positive good; not only heterosexual relations but also same-sex ones can achieve a self-transcending exchange of love.</a:t>
            </a:r>
            <a:br>
              <a:rPr lang="en-US" dirty="0"/>
            </a:br>
            <a:endParaRPr lang="en-US" dirty="0"/>
          </a:p>
        </p:txBody>
      </p:sp>
      <p:sp>
        <p:nvSpPr>
          <p:cNvPr id="3" name="Content Placeholder 2"/>
          <p:cNvSpPr>
            <a:spLocks noGrp="1"/>
          </p:cNvSpPr>
          <p:nvPr>
            <p:ph idx="1"/>
          </p:nvPr>
        </p:nvSpPr>
        <p:spPr>
          <a:xfrm>
            <a:off x="853117" y="3019926"/>
            <a:ext cx="8567609" cy="3483731"/>
          </a:xfrm>
        </p:spPr>
        <p:txBody>
          <a:bodyPr/>
          <a:lstStyle/>
          <a:p>
            <a:r>
              <a:rPr lang="en-US" dirty="0"/>
              <a:t>The Spirit clearly says that in latter times some people will…prohibit marriage and eating foods that God created—and he intended them to be accepted with thanksgiving by those who are faithful and have come to know the truth. Everything that has been created by God is good, and nothing that is received with thanksgiving should be rejected. </a:t>
            </a:r>
            <a:r>
              <a:rPr lang="en-US" dirty="0" smtClean="0"/>
              <a:t>These things are made holy by God’s word and prayer. </a:t>
            </a:r>
            <a:r>
              <a:rPr lang="en-US" dirty="0"/>
              <a:t>(1 Timothy </a:t>
            </a:r>
            <a:r>
              <a:rPr lang="en-US" dirty="0" smtClean="0"/>
              <a:t>4:1-45 CEB)</a:t>
            </a:r>
            <a:endParaRPr lang="en-US" dirty="0"/>
          </a:p>
          <a:p>
            <a:r>
              <a:rPr lang="en-US" dirty="0" smtClean="0">
                <a:solidFill>
                  <a:srgbClr val="92D050"/>
                </a:solidFill>
              </a:rPr>
              <a:t>My question</a:t>
            </a:r>
            <a:r>
              <a:rPr lang="en-US" dirty="0" smtClean="0"/>
              <a:t>: How willing and able are Christian communities to see holiness as the basis for their counsel to persons committing themselves to lifelong monogamous relationships and how able are these communities to provide long-term support and accountability for such relationships?</a:t>
            </a:r>
            <a:endParaRPr lang="en-US" dirty="0"/>
          </a:p>
        </p:txBody>
      </p:sp>
    </p:spTree>
    <p:extLst>
      <p:ext uri="{BB962C8B-B14F-4D97-AF65-F5344CB8AC3E}">
        <p14:creationId xmlns:p14="http://schemas.microsoft.com/office/powerpoint/2010/main" val="17398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458</TotalTime>
  <Words>1517</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What Christians think about homosexuality </vt:lpstr>
      <vt:lpstr>Background   </vt:lpstr>
      <vt:lpstr>Terminological issues: “homosexuality”…</vt:lpstr>
      <vt:lpstr>Reading Scripture in the historical faith community and the contemporary world</vt:lpstr>
      <vt:lpstr>Approach one—condemnation: Scripture makes no distinction between same-sex acts and same-sex orientation; both are condemned</vt:lpstr>
      <vt:lpstr>Approach two—a promise of healing: Through inner healing, gays and lesbians can move into a heterosexual orientation, though a struggle with homosexual temptations may continue. </vt:lpstr>
      <vt:lpstr>Approach three—call to costly discipleship: Complete healing may not be possible for all gays and lesbians; faithful Christians who continue with a same-sex orientation will commit to lifelong celibacy. </vt:lpstr>
      <vt:lpstr>Approach four—pastoral accommodation: Committed monogamous same-sex partnerships can be tolerated (not commended or idealized) as a lesser evil (for instance, better than the chaos of promiscuity).</vt:lpstr>
      <vt:lpstr>Approach five—affirmation: Gay and lesbian relationships can be affirmed as a positive good; not only heterosexual relations but also same-sex ones can achieve a self-transcending exchange of love. </vt:lpstr>
      <vt:lpstr>Approach six—liberation: Justice insists that the heterosexual majority in the church not dictate to gays and lesbians what they can and cannot do with their sexuality. </vt:lpstr>
      <vt:lpstr> Words of Jesus…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Christians think about homosexuality</dc:title>
  <dc:creator>Nancy R. Heisey</dc:creator>
  <cp:lastModifiedBy>Nancy R. Heisey</cp:lastModifiedBy>
  <cp:revision>36</cp:revision>
  <dcterms:created xsi:type="dcterms:W3CDTF">2014-04-13T01:11:18Z</dcterms:created>
  <dcterms:modified xsi:type="dcterms:W3CDTF">2015-11-10T13:05:01Z</dcterms:modified>
</cp:coreProperties>
</file>