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1" r:id="rId1"/>
  </p:sldMasterIdLst>
  <p:sldIdLst>
    <p:sldId id="256" r:id="rId2"/>
    <p:sldId id="257" r:id="rId3"/>
    <p:sldId id="258" r:id="rId4"/>
    <p:sldId id="260" r:id="rId5"/>
    <p:sldId id="262" r:id="rId6"/>
    <p:sldId id="266" r:id="rId7"/>
    <p:sldId id="263" r:id="rId8"/>
    <p:sldId id="264" r:id="rId9"/>
    <p:sldId id="265" r:id="rId10"/>
    <p:sldId id="267" r:id="rId11"/>
    <p:sldId id="268" r:id="rId12"/>
    <p:sldId id="269" r:id="rId13"/>
    <p:sldId id="270" r:id="rId14"/>
    <p:sldId id="271"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7" d="100"/>
          <a:sy n="67" d="100"/>
        </p:scale>
        <p:origin x="-128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2DF66AD8-BC4A-4004-9882-414398D930CA}" type="datetimeFigureOut">
              <a:rPr lang="en-US" smtClean="0"/>
              <a:t>4/16/16</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9D2C864-9362-43C7-A136-D9C41D93A96D}"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66AD8-BC4A-4004-9882-414398D930CA}" type="datetimeFigureOut">
              <a:rPr lang="en-US" smtClean="0"/>
              <a:t>4/16/16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66AD8-BC4A-4004-9882-414398D930CA}" type="datetimeFigureOut">
              <a:rPr lang="en-US" smtClean="0"/>
              <a:t>4/16/16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66AD8-BC4A-4004-9882-414398D930CA}" type="datetimeFigureOut">
              <a:rPr lang="en-US" smtClean="0"/>
              <a:t>4/16/16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4/16/16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DF66AD8-BC4A-4004-9882-414398D930CA}" type="datetimeFigureOut">
              <a:rPr lang="en-US" smtClean="0"/>
              <a:t>4/16/16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F66AD8-BC4A-4004-9882-414398D930CA}" type="datetimeFigureOut">
              <a:rPr lang="en-US" smtClean="0"/>
              <a:t>4/16/16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2C864-9362-43C7-A136-D9C41D93A96D}"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F66AD8-BC4A-4004-9882-414398D930CA}" type="datetimeFigureOut">
              <a:rPr lang="en-US" smtClean="0"/>
              <a:t>4/16/16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t>4/16/16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4/16/16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4/16/16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2DF66AD8-BC4A-4004-9882-414398D930CA}" type="datetimeFigureOut">
              <a:rPr lang="en-US" smtClean="0"/>
              <a:t>4/16/16</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9D2C864-9362-43C7-A136-D9C41D93A96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package" Target="../embeddings/Microsoft_Word_Document1.docx"/><Relationship Id="rId5" Type="http://schemas.openxmlformats.org/officeDocument/2006/relationships/image" Target="../media/image4.png"/><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dirty="0" smtClean="0"/>
              <a:t>Small Church</a:t>
            </a:r>
            <a:br>
              <a:rPr lang="en-US" sz="2800" dirty="0" smtClean="0"/>
            </a:br>
            <a:r>
              <a:rPr lang="en-US" dirty="0" smtClean="0"/>
              <a:t>Big Mission</a:t>
            </a:r>
            <a:endParaRPr lang="en-US" sz="2800" dirty="0"/>
          </a:p>
        </p:txBody>
      </p:sp>
      <p:sp>
        <p:nvSpPr>
          <p:cNvPr id="3" name="Subtitle 2"/>
          <p:cNvSpPr>
            <a:spLocks noGrp="1"/>
          </p:cNvSpPr>
          <p:nvPr>
            <p:ph type="subTitle" idx="1"/>
          </p:nvPr>
        </p:nvSpPr>
        <p:spPr/>
        <p:txBody>
          <a:bodyPr>
            <a:normAutofit/>
          </a:bodyPr>
          <a:lstStyle/>
          <a:p>
            <a:r>
              <a:rPr lang="en-US" sz="4800" dirty="0" smtClean="0"/>
              <a:t>Developing a Missional Culture</a:t>
            </a:r>
            <a:endParaRPr lang="en-US" sz="4800" dirty="0"/>
          </a:p>
        </p:txBody>
      </p:sp>
    </p:spTree>
    <p:extLst>
      <p:ext uri="{BB962C8B-B14F-4D97-AF65-F5344CB8AC3E}">
        <p14:creationId xmlns:p14="http://schemas.microsoft.com/office/powerpoint/2010/main" val="115036308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0501" y="1139609"/>
            <a:ext cx="8336039" cy="4524315"/>
          </a:xfrm>
          <a:prstGeom prst="rect">
            <a:avLst/>
          </a:prstGeom>
          <a:noFill/>
        </p:spPr>
        <p:txBody>
          <a:bodyPr wrap="square" rtlCol="0">
            <a:spAutoFit/>
          </a:bodyPr>
          <a:lstStyle/>
          <a:p>
            <a:pPr algn="ctr"/>
            <a:r>
              <a:rPr lang="en-US" sz="3200" b="1" dirty="0">
                <a:latin typeface="Arial"/>
                <a:cs typeface="Arial"/>
              </a:rPr>
              <a:t>Mission </a:t>
            </a:r>
            <a:r>
              <a:rPr lang="en-US" sz="3200" b="1" dirty="0" smtClean="0">
                <a:latin typeface="Arial"/>
                <a:cs typeface="Arial"/>
              </a:rPr>
              <a:t>Statement</a:t>
            </a:r>
          </a:p>
          <a:p>
            <a:pPr algn="ctr"/>
            <a:endParaRPr lang="en-US" sz="3200" dirty="0">
              <a:latin typeface="Arial"/>
              <a:cs typeface="Arial"/>
            </a:endParaRPr>
          </a:p>
          <a:p>
            <a:pPr algn="ctr"/>
            <a:r>
              <a:rPr lang="en-US" sz="3200" dirty="0">
                <a:latin typeface="Arial"/>
                <a:cs typeface="Arial"/>
              </a:rPr>
              <a:t>The mission of Central Plains Mennonite Conference is to create settings for our congregations and partners to grow in </a:t>
            </a:r>
            <a:r>
              <a:rPr lang="en-US" sz="3200" b="1" u="sng" dirty="0">
                <a:latin typeface="Arial"/>
                <a:cs typeface="Arial"/>
              </a:rPr>
              <a:t>holistic witness </a:t>
            </a:r>
            <a:r>
              <a:rPr lang="en-US" sz="3200" dirty="0">
                <a:latin typeface="Arial"/>
                <a:cs typeface="Arial"/>
              </a:rPr>
              <a:t>to God’s reconciling mission in the world by developing </a:t>
            </a:r>
            <a:r>
              <a:rPr lang="en-US" sz="3200" b="1" u="sng" dirty="0">
                <a:latin typeface="Arial"/>
                <a:cs typeface="Arial"/>
              </a:rPr>
              <a:t>leadership</a:t>
            </a:r>
            <a:r>
              <a:rPr lang="en-US" sz="3200" dirty="0">
                <a:latin typeface="Arial"/>
                <a:cs typeface="Arial"/>
              </a:rPr>
              <a:t>, encouraging</a:t>
            </a:r>
            <a:r>
              <a:rPr lang="en-US" sz="3200" b="1" dirty="0">
                <a:latin typeface="Arial"/>
                <a:cs typeface="Arial"/>
              </a:rPr>
              <a:t> </a:t>
            </a:r>
            <a:r>
              <a:rPr lang="en-US" sz="3200" b="1" u="sng" dirty="0">
                <a:latin typeface="Arial"/>
                <a:cs typeface="Arial"/>
              </a:rPr>
              <a:t>fellowship</a:t>
            </a:r>
            <a:r>
              <a:rPr lang="en-US" sz="3200" dirty="0">
                <a:latin typeface="Arial"/>
                <a:cs typeface="Arial"/>
              </a:rPr>
              <a:t>, and promoting lifelong </a:t>
            </a:r>
            <a:r>
              <a:rPr lang="en-US" sz="3200" b="1" u="sng" dirty="0">
                <a:latin typeface="Arial"/>
                <a:cs typeface="Arial"/>
              </a:rPr>
              <a:t>discipleship</a:t>
            </a:r>
            <a:endParaRPr lang="en-US" sz="3200" u="sng" dirty="0">
              <a:latin typeface="Arial"/>
              <a:cs typeface="Arial"/>
            </a:endParaRPr>
          </a:p>
        </p:txBody>
      </p:sp>
    </p:spTree>
    <p:extLst>
      <p:ext uri="{BB962C8B-B14F-4D97-AF65-F5344CB8AC3E}">
        <p14:creationId xmlns:p14="http://schemas.microsoft.com/office/powerpoint/2010/main" val="123039584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6"/>
          <p:cNvSpPr txBox="1">
            <a:spLocks/>
          </p:cNvSpPr>
          <p:nvPr/>
        </p:nvSpPr>
        <p:spPr>
          <a:xfrm>
            <a:off x="779463" y="295833"/>
            <a:ext cx="7583488" cy="873975"/>
          </a:xfrm>
          <a:prstGeom prst="rect">
            <a:avLst/>
          </a:prstGeom>
        </p:spPr>
        <p:txBody>
          <a:bodyPr>
            <a:normAutofit fontScale="60000" lnSpcReduction="20000"/>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mtClean="0"/>
              <a:t>Priorities Aligned with Purposeful Plan</a:t>
            </a:r>
            <a:endParaRPr lang="en-US" dirty="0"/>
          </a:p>
        </p:txBody>
      </p:sp>
      <p:sp>
        <p:nvSpPr>
          <p:cNvPr id="3" name="Text Placeholder 7"/>
          <p:cNvSpPr txBox="1">
            <a:spLocks/>
          </p:cNvSpPr>
          <p:nvPr/>
        </p:nvSpPr>
        <p:spPr>
          <a:xfrm>
            <a:off x="233926" y="1084652"/>
            <a:ext cx="4203137" cy="999499"/>
          </a:xfrm>
          <a:prstGeom prst="rect">
            <a:avLst/>
          </a:prstGeom>
        </p:spPr>
        <p:txBody>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endParaRPr lang="en-US" sz="2800" dirty="0" smtClean="0"/>
          </a:p>
          <a:p>
            <a:r>
              <a:rPr lang="en-US" sz="2800" dirty="0" smtClean="0"/>
              <a:t>Mennonite Church USA Priorities</a:t>
            </a:r>
            <a:r>
              <a:rPr lang="en-US" dirty="0" smtClean="0"/>
              <a:t>	</a:t>
            </a:r>
          </a:p>
          <a:p>
            <a:endParaRPr lang="en-US" dirty="0"/>
          </a:p>
        </p:txBody>
      </p:sp>
      <p:sp>
        <p:nvSpPr>
          <p:cNvPr id="4" name="Content Placeholder 8"/>
          <p:cNvSpPr txBox="1">
            <a:spLocks/>
          </p:cNvSpPr>
          <p:nvPr/>
        </p:nvSpPr>
        <p:spPr>
          <a:xfrm>
            <a:off x="233926" y="2594225"/>
            <a:ext cx="4828901" cy="4292361"/>
          </a:xfrm>
          <a:prstGeom prst="rect">
            <a:avLst/>
          </a:prstGeom>
        </p:spPr>
        <p:txBody>
          <a:bodyPr>
            <a:normAutofit fontScale="92500"/>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a:lnSpc>
                <a:spcPct val="120000"/>
              </a:lnSpc>
              <a:spcBef>
                <a:spcPts val="0"/>
              </a:spcBef>
            </a:pPr>
            <a:r>
              <a:rPr lang="en-US" sz="2600" b="1" dirty="0" smtClean="0"/>
              <a:t>Holistic Witness</a:t>
            </a:r>
          </a:p>
          <a:p>
            <a:pPr>
              <a:lnSpc>
                <a:spcPct val="120000"/>
              </a:lnSpc>
              <a:spcBef>
                <a:spcPts val="0"/>
              </a:spcBef>
            </a:pPr>
            <a:r>
              <a:rPr lang="en-US" sz="2600" b="1" dirty="0" smtClean="0"/>
              <a:t>Christian Community</a:t>
            </a:r>
          </a:p>
          <a:p>
            <a:pPr>
              <a:lnSpc>
                <a:spcPct val="120000"/>
              </a:lnSpc>
              <a:spcBef>
                <a:spcPts val="0"/>
              </a:spcBef>
            </a:pPr>
            <a:r>
              <a:rPr lang="en-US" sz="2600" b="1" dirty="0" smtClean="0"/>
              <a:t>Christian Formation </a:t>
            </a:r>
          </a:p>
          <a:p>
            <a:pPr>
              <a:lnSpc>
                <a:spcPct val="120000"/>
              </a:lnSpc>
              <a:spcBef>
                <a:spcPts val="0"/>
              </a:spcBef>
            </a:pPr>
            <a:r>
              <a:rPr lang="en-US" sz="2600" b="1" dirty="0" smtClean="0"/>
              <a:t>Leadership Development</a:t>
            </a:r>
          </a:p>
          <a:p>
            <a:pPr>
              <a:lnSpc>
                <a:spcPct val="120000"/>
              </a:lnSpc>
              <a:spcBef>
                <a:spcPts val="0"/>
              </a:spcBef>
            </a:pPr>
            <a:r>
              <a:rPr lang="en-US" sz="2600" b="1" dirty="0" smtClean="0"/>
              <a:t>Undoing Racism/Intercultural Transformation</a:t>
            </a:r>
          </a:p>
          <a:p>
            <a:pPr>
              <a:lnSpc>
                <a:spcPct val="120000"/>
              </a:lnSpc>
              <a:spcBef>
                <a:spcPts val="0"/>
              </a:spcBef>
            </a:pPr>
            <a:r>
              <a:rPr lang="en-US" sz="2600" b="1" dirty="0" smtClean="0"/>
              <a:t>Church-to-Church Relationships</a:t>
            </a:r>
          </a:p>
          <a:p>
            <a:pPr>
              <a:lnSpc>
                <a:spcPct val="120000"/>
              </a:lnSpc>
              <a:spcBef>
                <a:spcPts val="0"/>
              </a:spcBef>
            </a:pPr>
            <a:r>
              <a:rPr lang="en-US" sz="2600" dirty="0" smtClean="0"/>
              <a:t> </a:t>
            </a:r>
            <a:r>
              <a:rPr lang="en-US" sz="2600" b="1" dirty="0" smtClean="0"/>
              <a:t>Stewardship</a:t>
            </a:r>
          </a:p>
          <a:p>
            <a:endParaRPr lang="en-US" dirty="0"/>
          </a:p>
        </p:txBody>
      </p:sp>
      <p:sp>
        <p:nvSpPr>
          <p:cNvPr id="5" name="Text Placeholder 9"/>
          <p:cNvSpPr txBox="1">
            <a:spLocks/>
          </p:cNvSpPr>
          <p:nvPr/>
        </p:nvSpPr>
        <p:spPr>
          <a:xfrm>
            <a:off x="5062827" y="1503898"/>
            <a:ext cx="3657600" cy="868362"/>
          </a:xfrm>
          <a:prstGeom prst="rect">
            <a:avLst/>
          </a:prstGeom>
        </p:spPr>
        <p:txBody>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r>
              <a:rPr lang="en-US" sz="2800" dirty="0" smtClean="0"/>
              <a:t>Central Plains Priorities</a:t>
            </a:r>
          </a:p>
          <a:p>
            <a:endParaRPr lang="en-US" dirty="0"/>
          </a:p>
        </p:txBody>
      </p:sp>
      <p:sp>
        <p:nvSpPr>
          <p:cNvPr id="6" name="Content Placeholder 10"/>
          <p:cNvSpPr txBox="1">
            <a:spLocks/>
          </p:cNvSpPr>
          <p:nvPr/>
        </p:nvSpPr>
        <p:spPr>
          <a:xfrm>
            <a:off x="5062827" y="2583901"/>
            <a:ext cx="3792942" cy="4134140"/>
          </a:xfrm>
          <a:prstGeom prst="rect">
            <a:avLst/>
          </a:prstGeom>
        </p:spPr>
        <p:txBody>
          <a:bodyPr>
            <a:normAutofit/>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a:lnSpc>
                <a:spcPct val="120000"/>
              </a:lnSpc>
              <a:spcBef>
                <a:spcPts val="0"/>
              </a:spcBef>
            </a:pPr>
            <a:r>
              <a:rPr lang="en-US" b="1" dirty="0" smtClean="0"/>
              <a:t>Focus of all Priorities</a:t>
            </a:r>
          </a:p>
          <a:p>
            <a:pPr>
              <a:lnSpc>
                <a:spcPct val="120000"/>
              </a:lnSpc>
              <a:spcBef>
                <a:spcPts val="0"/>
              </a:spcBef>
            </a:pPr>
            <a:r>
              <a:rPr lang="en-US" b="1" dirty="0" smtClean="0"/>
              <a:t>Fellowship</a:t>
            </a:r>
          </a:p>
          <a:p>
            <a:pPr>
              <a:lnSpc>
                <a:spcPct val="120000"/>
              </a:lnSpc>
              <a:spcBef>
                <a:spcPts val="0"/>
              </a:spcBef>
            </a:pPr>
            <a:r>
              <a:rPr lang="en-US" b="1" dirty="0" smtClean="0"/>
              <a:t>Discipleship</a:t>
            </a:r>
          </a:p>
          <a:p>
            <a:pPr>
              <a:lnSpc>
                <a:spcPct val="120000"/>
              </a:lnSpc>
              <a:spcBef>
                <a:spcPts val="0"/>
              </a:spcBef>
            </a:pPr>
            <a:r>
              <a:rPr lang="en-US" b="1" dirty="0" smtClean="0"/>
              <a:t>Leadership</a:t>
            </a:r>
          </a:p>
          <a:p>
            <a:pPr>
              <a:lnSpc>
                <a:spcPct val="120000"/>
              </a:lnSpc>
              <a:spcBef>
                <a:spcPts val="0"/>
              </a:spcBef>
            </a:pPr>
            <a:r>
              <a:rPr lang="en-US" b="1" dirty="0" smtClean="0">
                <a:solidFill>
                  <a:schemeClr val="accent1">
                    <a:lumMod val="40000"/>
                    <a:lumOff val="60000"/>
                  </a:schemeClr>
                </a:solidFill>
              </a:rPr>
              <a:t>Fellowship</a:t>
            </a:r>
          </a:p>
          <a:p>
            <a:pPr>
              <a:lnSpc>
                <a:spcPct val="120000"/>
              </a:lnSpc>
              <a:spcBef>
                <a:spcPts val="0"/>
              </a:spcBef>
            </a:pPr>
            <a:endParaRPr lang="en-US" b="1" dirty="0" smtClean="0">
              <a:solidFill>
                <a:schemeClr val="accent1">
                  <a:lumMod val="40000"/>
                  <a:lumOff val="60000"/>
                </a:schemeClr>
              </a:solidFill>
            </a:endParaRPr>
          </a:p>
          <a:p>
            <a:pPr>
              <a:lnSpc>
                <a:spcPct val="120000"/>
              </a:lnSpc>
              <a:spcBef>
                <a:spcPts val="0"/>
              </a:spcBef>
            </a:pPr>
            <a:r>
              <a:rPr lang="en-US" b="1" dirty="0" smtClean="0">
                <a:solidFill>
                  <a:schemeClr val="accent1">
                    <a:lumMod val="40000"/>
                    <a:lumOff val="60000"/>
                  </a:schemeClr>
                </a:solidFill>
              </a:rPr>
              <a:t>Fellowship</a:t>
            </a:r>
          </a:p>
          <a:p>
            <a:pPr>
              <a:lnSpc>
                <a:spcPct val="120000"/>
              </a:lnSpc>
              <a:spcBef>
                <a:spcPts val="0"/>
              </a:spcBef>
            </a:pPr>
            <a:endParaRPr lang="en-US" b="1" dirty="0" smtClean="0">
              <a:solidFill>
                <a:schemeClr val="accent1">
                  <a:lumMod val="40000"/>
                  <a:lumOff val="60000"/>
                </a:schemeClr>
              </a:solidFill>
            </a:endParaRPr>
          </a:p>
          <a:p>
            <a:pPr>
              <a:lnSpc>
                <a:spcPct val="120000"/>
              </a:lnSpc>
              <a:spcBef>
                <a:spcPts val="0"/>
              </a:spcBef>
            </a:pPr>
            <a:r>
              <a:rPr lang="en-US" b="1" dirty="0" smtClean="0">
                <a:solidFill>
                  <a:schemeClr val="accent1">
                    <a:lumMod val="40000"/>
                    <a:lumOff val="60000"/>
                  </a:schemeClr>
                </a:solidFill>
              </a:rPr>
              <a:t>Discipleship </a:t>
            </a:r>
          </a:p>
          <a:p>
            <a:endParaRPr lang="en-US" dirty="0"/>
          </a:p>
        </p:txBody>
      </p:sp>
    </p:spTree>
    <p:extLst>
      <p:ext uri="{BB962C8B-B14F-4D97-AF65-F5344CB8AC3E}">
        <p14:creationId xmlns:p14="http://schemas.microsoft.com/office/powerpoint/2010/main" val="106230519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6532" y="358163"/>
            <a:ext cx="8857042" cy="646331"/>
          </a:xfrm>
          <a:prstGeom prst="rect">
            <a:avLst/>
          </a:prstGeom>
          <a:noFill/>
        </p:spPr>
        <p:txBody>
          <a:bodyPr wrap="square" rtlCol="0">
            <a:spAutoFit/>
          </a:bodyPr>
          <a:lstStyle/>
          <a:p>
            <a:pPr algn="ctr"/>
            <a:r>
              <a:rPr lang="en-US" sz="3600" dirty="0" smtClean="0">
                <a:latin typeface="Arial"/>
                <a:cs typeface="Arial"/>
              </a:rPr>
              <a:t>Missional Questions for Strategic Planning</a:t>
            </a:r>
            <a:endParaRPr lang="en-US" sz="3600" dirty="0">
              <a:latin typeface="Arial"/>
              <a:cs typeface="Arial"/>
            </a:endParaRPr>
          </a:p>
        </p:txBody>
      </p:sp>
      <p:sp>
        <p:nvSpPr>
          <p:cNvPr id="3" name="TextBox 2"/>
          <p:cNvSpPr txBox="1"/>
          <p:nvPr/>
        </p:nvSpPr>
        <p:spPr>
          <a:xfrm>
            <a:off x="374470" y="1432650"/>
            <a:ext cx="8433727" cy="5401479"/>
          </a:xfrm>
          <a:prstGeom prst="rect">
            <a:avLst/>
          </a:prstGeom>
          <a:noFill/>
        </p:spPr>
        <p:txBody>
          <a:bodyPr wrap="square" rtlCol="0">
            <a:spAutoFit/>
          </a:bodyPr>
          <a:lstStyle/>
          <a:p>
            <a:pPr marL="342900" lvl="0" indent="-342900">
              <a:spcBef>
                <a:spcPts val="3000"/>
              </a:spcBef>
              <a:buFont typeface="+mj-lt"/>
              <a:buAutoNum type="arabicPeriod"/>
            </a:pPr>
            <a:r>
              <a:rPr lang="en-US" sz="2800" dirty="0">
                <a:latin typeface="Arial"/>
                <a:cs typeface="Arial"/>
              </a:rPr>
              <a:t>What is God’s preferred future for our </a:t>
            </a:r>
            <a:r>
              <a:rPr lang="en-US" sz="2800" dirty="0" smtClean="0">
                <a:latin typeface="Arial"/>
                <a:cs typeface="Arial"/>
              </a:rPr>
              <a:t>congregation?</a:t>
            </a:r>
            <a:endParaRPr lang="en-US" sz="2800" dirty="0">
              <a:latin typeface="Arial"/>
              <a:cs typeface="Arial"/>
            </a:endParaRPr>
          </a:p>
          <a:p>
            <a:pPr marL="342900" lvl="0" indent="-342900">
              <a:spcBef>
                <a:spcPts val="3000"/>
              </a:spcBef>
              <a:buFont typeface="+mj-lt"/>
              <a:buAutoNum type="arabicPeriod"/>
            </a:pPr>
            <a:r>
              <a:rPr lang="en-US" sz="2800" dirty="0">
                <a:latin typeface="Arial"/>
                <a:cs typeface="Arial"/>
              </a:rPr>
              <a:t>In our context, what are the places where sin, brokenness, and alienation wait in hope of redemption?</a:t>
            </a:r>
          </a:p>
          <a:p>
            <a:pPr marL="342900" lvl="0" indent="-342900">
              <a:spcBef>
                <a:spcPts val="3000"/>
              </a:spcBef>
              <a:buFont typeface="+mj-lt"/>
              <a:buAutoNum type="arabicPeriod"/>
            </a:pPr>
            <a:r>
              <a:rPr lang="en-US" sz="2800" dirty="0">
                <a:latin typeface="Arial"/>
                <a:cs typeface="Arial"/>
              </a:rPr>
              <a:t>What resources has God given our congregations to realize God’s preferred future?</a:t>
            </a:r>
          </a:p>
          <a:p>
            <a:pPr marL="342900" lvl="0" indent="-342900">
              <a:spcBef>
                <a:spcPts val="3000"/>
              </a:spcBef>
              <a:buFont typeface="+mj-lt"/>
              <a:buAutoNum type="arabicPeriod"/>
            </a:pPr>
            <a:r>
              <a:rPr lang="en-US" sz="2800" dirty="0">
                <a:latin typeface="Arial"/>
                <a:cs typeface="Arial"/>
              </a:rPr>
              <a:t>What are the resources that are needed to realize God’s preferred future for our congregation?</a:t>
            </a:r>
          </a:p>
          <a:p>
            <a:endParaRPr lang="en-US" dirty="0"/>
          </a:p>
        </p:txBody>
      </p:sp>
    </p:spTree>
    <p:extLst>
      <p:ext uri="{BB962C8B-B14F-4D97-AF65-F5344CB8AC3E}">
        <p14:creationId xmlns:p14="http://schemas.microsoft.com/office/powerpoint/2010/main" val="157872544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9596" y="260482"/>
            <a:ext cx="8124382" cy="646331"/>
          </a:xfrm>
          <a:prstGeom prst="rect">
            <a:avLst/>
          </a:prstGeom>
          <a:noFill/>
        </p:spPr>
        <p:txBody>
          <a:bodyPr wrap="square" rtlCol="0">
            <a:spAutoFit/>
          </a:bodyPr>
          <a:lstStyle/>
          <a:p>
            <a:pPr algn="ctr"/>
            <a:r>
              <a:rPr lang="en-US" sz="3600" b="1" dirty="0" smtClean="0">
                <a:latin typeface="Arial"/>
                <a:cs typeface="Arial"/>
              </a:rPr>
              <a:t>Modified SWOT Process</a:t>
            </a:r>
            <a:endParaRPr lang="en-US" sz="3600" b="1" dirty="0">
              <a:latin typeface="Arial"/>
              <a:cs typeface="Arial"/>
            </a:endParaRPr>
          </a:p>
        </p:txBody>
      </p:sp>
      <p:sp>
        <p:nvSpPr>
          <p:cNvPr id="3" name="TextBox 2"/>
          <p:cNvSpPr txBox="1"/>
          <p:nvPr/>
        </p:nvSpPr>
        <p:spPr>
          <a:xfrm>
            <a:off x="618690" y="1128439"/>
            <a:ext cx="7521973" cy="4955203"/>
          </a:xfrm>
          <a:prstGeom prst="rect">
            <a:avLst/>
          </a:prstGeom>
          <a:noFill/>
        </p:spPr>
        <p:txBody>
          <a:bodyPr wrap="square" rtlCol="0">
            <a:spAutoFit/>
          </a:bodyPr>
          <a:lstStyle/>
          <a:p>
            <a:pPr marL="514350" indent="-514350">
              <a:spcBef>
                <a:spcPts val="3600"/>
              </a:spcBef>
              <a:buFont typeface="+mj-lt"/>
              <a:buAutoNum type="arabicPeriod"/>
            </a:pPr>
            <a:r>
              <a:rPr lang="en-US" sz="3200" dirty="0" smtClean="0">
                <a:latin typeface="Arial"/>
                <a:cs typeface="Arial"/>
              </a:rPr>
              <a:t>At Kingdom Mennonite Church, we care most about</a:t>
            </a:r>
            <a:r>
              <a:rPr lang="is-IS" sz="3200" dirty="0" smtClean="0">
                <a:latin typeface="Arial"/>
                <a:cs typeface="Arial"/>
              </a:rPr>
              <a:t>…  (Strengths)</a:t>
            </a:r>
          </a:p>
          <a:p>
            <a:pPr marL="514350" indent="-514350">
              <a:spcBef>
                <a:spcPts val="3600"/>
              </a:spcBef>
              <a:buFont typeface="+mj-lt"/>
              <a:buAutoNum type="arabicPeriod"/>
            </a:pPr>
            <a:r>
              <a:rPr lang="is-IS" sz="3200" dirty="0" smtClean="0">
                <a:latin typeface="Arial"/>
                <a:cs typeface="Arial"/>
              </a:rPr>
              <a:t>At Kingdom Mennonite Church we are most concerned about… (Weaknesses/Threats)</a:t>
            </a:r>
          </a:p>
          <a:p>
            <a:pPr marL="514350" indent="-514350">
              <a:spcBef>
                <a:spcPts val="3600"/>
              </a:spcBef>
              <a:buFont typeface="+mj-lt"/>
              <a:buAutoNum type="arabicPeriod"/>
            </a:pPr>
            <a:r>
              <a:rPr lang="is-IS" sz="3200" dirty="0" smtClean="0">
                <a:latin typeface="Arial"/>
                <a:cs typeface="Arial"/>
              </a:rPr>
              <a:t>At Kingdom Mennonite Church our highest hopes and dreams are...(Opportunities)</a:t>
            </a:r>
          </a:p>
        </p:txBody>
      </p:sp>
    </p:spTree>
    <p:extLst>
      <p:ext uri="{BB962C8B-B14F-4D97-AF65-F5344CB8AC3E}">
        <p14:creationId xmlns:p14="http://schemas.microsoft.com/office/powerpoint/2010/main" val="38538231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4317" y="325602"/>
            <a:ext cx="6854438" cy="646331"/>
          </a:xfrm>
          <a:prstGeom prst="rect">
            <a:avLst/>
          </a:prstGeom>
          <a:noFill/>
        </p:spPr>
        <p:txBody>
          <a:bodyPr wrap="square" rtlCol="0">
            <a:spAutoFit/>
          </a:bodyPr>
          <a:lstStyle/>
          <a:p>
            <a:pPr algn="ctr"/>
            <a:r>
              <a:rPr lang="en-US" sz="3600" dirty="0" smtClean="0">
                <a:latin typeface="Arial"/>
                <a:cs typeface="Arial"/>
              </a:rPr>
              <a:t>PRES Statement Discernment</a:t>
            </a:r>
            <a:endParaRPr lang="en-US" sz="3600" dirty="0">
              <a:latin typeface="Arial"/>
              <a:cs typeface="Arial"/>
            </a:endParaRPr>
          </a:p>
        </p:txBody>
      </p:sp>
      <p:sp>
        <p:nvSpPr>
          <p:cNvPr id="3" name="TextBox 2"/>
          <p:cNvSpPr txBox="1"/>
          <p:nvPr/>
        </p:nvSpPr>
        <p:spPr>
          <a:xfrm>
            <a:off x="113969" y="1334970"/>
            <a:ext cx="8759353" cy="5262980"/>
          </a:xfrm>
          <a:prstGeom prst="rect">
            <a:avLst/>
          </a:prstGeom>
          <a:noFill/>
        </p:spPr>
        <p:txBody>
          <a:bodyPr wrap="square" rtlCol="0">
            <a:spAutoFit/>
          </a:bodyPr>
          <a:lstStyle/>
          <a:p>
            <a:pPr marL="457200" indent="-457200">
              <a:buFont typeface="Arial"/>
              <a:buChar char="•"/>
            </a:pPr>
            <a:r>
              <a:rPr lang="en-US" sz="2800" dirty="0" smtClean="0">
                <a:latin typeface="Arial"/>
                <a:cs typeface="Arial"/>
              </a:rPr>
              <a:t>Define the question in focus</a:t>
            </a:r>
          </a:p>
          <a:p>
            <a:pPr marL="457200" indent="-457200">
              <a:buFont typeface="Arial"/>
              <a:buChar char="•"/>
            </a:pPr>
            <a:r>
              <a:rPr lang="en-US" sz="2800" dirty="0" smtClean="0">
                <a:latin typeface="Arial"/>
                <a:cs typeface="Arial"/>
              </a:rPr>
              <a:t>Frame the question in focus: Regarding (the question in focus) what is God’s preferred future for our congregation?</a:t>
            </a:r>
          </a:p>
          <a:p>
            <a:pPr marL="457200" indent="-457200">
              <a:buFont typeface="Arial"/>
              <a:buChar char="•"/>
            </a:pPr>
            <a:r>
              <a:rPr lang="en-US" sz="2800" dirty="0" smtClean="0">
                <a:latin typeface="Arial"/>
                <a:cs typeface="Arial"/>
              </a:rPr>
              <a:t>After a time of silent reflection, get into groups of no more than seven and have each member offer a PRES Statement:</a:t>
            </a:r>
          </a:p>
          <a:p>
            <a:pPr marL="914400" lvl="1" indent="-457200">
              <a:buFont typeface="Arial"/>
              <a:buChar char="•"/>
            </a:pPr>
            <a:r>
              <a:rPr lang="en-US" sz="2800" dirty="0" smtClean="0">
                <a:latin typeface="Arial"/>
                <a:cs typeface="Arial"/>
              </a:rPr>
              <a:t>Position</a:t>
            </a:r>
          </a:p>
          <a:p>
            <a:pPr marL="914400" lvl="1" indent="-457200">
              <a:buFont typeface="Arial"/>
              <a:buChar char="•"/>
            </a:pPr>
            <a:r>
              <a:rPr lang="en-US" sz="2800" dirty="0" smtClean="0">
                <a:latin typeface="Arial"/>
                <a:cs typeface="Arial"/>
              </a:rPr>
              <a:t>Reason</a:t>
            </a:r>
          </a:p>
          <a:p>
            <a:pPr marL="914400" lvl="1" indent="-457200">
              <a:buFont typeface="Arial"/>
              <a:buChar char="•"/>
            </a:pPr>
            <a:r>
              <a:rPr lang="en-US" sz="2800" dirty="0" smtClean="0">
                <a:latin typeface="Arial"/>
                <a:cs typeface="Arial"/>
              </a:rPr>
              <a:t>Example</a:t>
            </a:r>
          </a:p>
          <a:p>
            <a:pPr marL="914400" lvl="1" indent="-457200">
              <a:buFont typeface="Arial"/>
              <a:buChar char="•"/>
            </a:pPr>
            <a:r>
              <a:rPr lang="en-US" sz="2800" dirty="0" smtClean="0">
                <a:latin typeface="Arial"/>
                <a:cs typeface="Arial"/>
              </a:rPr>
              <a:t>Summary</a:t>
            </a:r>
          </a:p>
          <a:p>
            <a:pPr marL="457200" indent="-457200">
              <a:buFont typeface="Arial"/>
              <a:buChar char="•"/>
            </a:pPr>
            <a:r>
              <a:rPr lang="en-US" sz="2800" dirty="0" smtClean="0">
                <a:latin typeface="Arial"/>
                <a:cs typeface="Arial"/>
              </a:rPr>
              <a:t>Build Consensus on shared statements (3, 2, 1)</a:t>
            </a:r>
            <a:endParaRPr lang="en-US" sz="2800" dirty="0">
              <a:latin typeface="Arial"/>
              <a:cs typeface="Arial"/>
            </a:endParaRPr>
          </a:p>
        </p:txBody>
      </p:sp>
    </p:spTree>
    <p:extLst>
      <p:ext uri="{BB962C8B-B14F-4D97-AF65-F5344CB8AC3E}">
        <p14:creationId xmlns:p14="http://schemas.microsoft.com/office/powerpoint/2010/main" val="371241413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734093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500" y="211667"/>
            <a:ext cx="8614833" cy="6647975"/>
          </a:xfrm>
          <a:prstGeom prst="rect">
            <a:avLst/>
          </a:prstGeom>
          <a:noFill/>
        </p:spPr>
        <p:txBody>
          <a:bodyPr wrap="square" rtlCol="0">
            <a:spAutoFit/>
          </a:bodyPr>
          <a:lstStyle/>
          <a:p>
            <a:r>
              <a:rPr lang="en-US" sz="2600" dirty="0">
                <a:latin typeface="Arial"/>
                <a:cs typeface="Arial"/>
              </a:rPr>
              <a:t>Accountability</a:t>
            </a:r>
          </a:p>
          <a:p>
            <a:r>
              <a:rPr lang="en-US" sz="2600" dirty="0">
                <a:latin typeface="Arial"/>
                <a:cs typeface="Arial"/>
              </a:rPr>
              <a:t>Membership assumes accountability before God and toward one another</a:t>
            </a:r>
            <a:r>
              <a:rPr lang="en-US" sz="2600" dirty="0" smtClean="0">
                <a:latin typeface="Arial"/>
                <a:cs typeface="Arial"/>
              </a:rPr>
              <a:t>. Accountability </a:t>
            </a:r>
            <a:r>
              <a:rPr lang="en-US" sz="2600" dirty="0">
                <a:latin typeface="Arial"/>
                <a:cs typeface="Arial"/>
              </a:rPr>
              <a:t>has an </a:t>
            </a:r>
            <a:r>
              <a:rPr lang="en-US" sz="2600" b="1" i="1" u="sng" dirty="0">
                <a:latin typeface="Arial"/>
                <a:cs typeface="Arial"/>
              </a:rPr>
              <a:t>inward and an outward</a:t>
            </a:r>
            <a:r>
              <a:rPr lang="en-US" sz="2600" dirty="0">
                <a:latin typeface="Arial"/>
                <a:cs typeface="Arial"/>
              </a:rPr>
              <a:t> dimension, with a biblical commission supporting both aspects</a:t>
            </a:r>
            <a:r>
              <a:rPr lang="en-US" sz="2600" dirty="0" smtClean="0">
                <a:latin typeface="Arial"/>
                <a:cs typeface="Arial"/>
              </a:rPr>
              <a:t>.</a:t>
            </a:r>
          </a:p>
          <a:p>
            <a:endParaRPr lang="en-US" sz="2600" dirty="0">
              <a:latin typeface="Arial"/>
              <a:cs typeface="Arial"/>
            </a:endParaRPr>
          </a:p>
          <a:p>
            <a:r>
              <a:rPr lang="en-US" sz="2600" dirty="0" smtClean="0">
                <a:latin typeface="Arial"/>
                <a:cs typeface="Arial"/>
              </a:rPr>
              <a:t> </a:t>
            </a:r>
            <a:r>
              <a:rPr lang="en-US" sz="2600" b="1" i="1" u="sng" dirty="0">
                <a:latin typeface="Arial"/>
                <a:cs typeface="Arial"/>
              </a:rPr>
              <a:t>Looking inward</a:t>
            </a:r>
            <a:r>
              <a:rPr lang="en-US" sz="2600" dirty="0">
                <a:latin typeface="Arial"/>
                <a:cs typeface="Arial"/>
              </a:rPr>
              <a:t>, the church is commissioned to be </a:t>
            </a:r>
            <a:r>
              <a:rPr lang="en-US" sz="2600" dirty="0" err="1">
                <a:latin typeface="Arial"/>
                <a:cs typeface="Arial"/>
              </a:rPr>
              <a:t>a“binding</a:t>
            </a:r>
            <a:r>
              <a:rPr lang="en-US" sz="2600" dirty="0">
                <a:latin typeface="Arial"/>
                <a:cs typeface="Arial"/>
              </a:rPr>
              <a:t> and </a:t>
            </a:r>
            <a:r>
              <a:rPr lang="en-US" sz="2600" dirty="0" err="1">
                <a:latin typeface="Arial"/>
                <a:cs typeface="Arial"/>
              </a:rPr>
              <a:t>loosing”</a:t>
            </a:r>
            <a:r>
              <a:rPr lang="en-US" sz="2600" dirty="0" err="1" smtClean="0">
                <a:latin typeface="Arial"/>
                <a:cs typeface="Arial"/>
              </a:rPr>
              <a:t>fellowship.The</a:t>
            </a:r>
            <a:r>
              <a:rPr lang="en-US" sz="2600" dirty="0" smtClean="0">
                <a:latin typeface="Arial"/>
                <a:cs typeface="Arial"/>
              </a:rPr>
              <a:t> </a:t>
            </a:r>
            <a:r>
              <a:rPr lang="en-US" sz="2600" dirty="0">
                <a:latin typeface="Arial"/>
                <a:cs typeface="Arial"/>
              </a:rPr>
              <a:t>joyful obligation of membership includes the calling to build up the body of Christ through mutual discernment of the will of </a:t>
            </a:r>
            <a:r>
              <a:rPr lang="en-US" sz="2600" dirty="0" smtClean="0">
                <a:latin typeface="Arial"/>
                <a:cs typeface="Arial"/>
              </a:rPr>
              <a:t>God.</a:t>
            </a:r>
          </a:p>
          <a:p>
            <a:endParaRPr lang="en-US" sz="2600" dirty="0">
              <a:latin typeface="Arial"/>
              <a:cs typeface="Arial"/>
            </a:endParaRPr>
          </a:p>
          <a:p>
            <a:r>
              <a:rPr lang="en-US" sz="2600" b="1" i="1" u="sng" dirty="0" smtClean="0">
                <a:latin typeface="Arial"/>
                <a:cs typeface="Arial"/>
              </a:rPr>
              <a:t>Looking </a:t>
            </a:r>
            <a:r>
              <a:rPr lang="en-US" sz="2600" b="1" i="1" u="sng" dirty="0">
                <a:latin typeface="Arial"/>
                <a:cs typeface="Arial"/>
              </a:rPr>
              <a:t>outward</a:t>
            </a:r>
            <a:r>
              <a:rPr lang="en-US" sz="2600" dirty="0" smtClean="0">
                <a:latin typeface="Arial"/>
                <a:cs typeface="Arial"/>
              </a:rPr>
              <a:t>, the </a:t>
            </a:r>
            <a:r>
              <a:rPr lang="en-US" sz="2600" dirty="0">
                <a:latin typeface="Arial"/>
                <a:cs typeface="Arial"/>
              </a:rPr>
              <a:t>church is commissioned </a:t>
            </a:r>
            <a:r>
              <a:rPr lang="en-US" sz="2600" dirty="0" err="1">
                <a:latin typeface="Arial"/>
                <a:cs typeface="Arial"/>
              </a:rPr>
              <a:t>to“make</a:t>
            </a:r>
            <a:r>
              <a:rPr lang="en-US" sz="2600" dirty="0">
                <a:latin typeface="Arial"/>
                <a:cs typeface="Arial"/>
              </a:rPr>
              <a:t> disciples of all </a:t>
            </a:r>
            <a:r>
              <a:rPr lang="en-US" sz="2600" dirty="0" smtClean="0">
                <a:latin typeface="Arial"/>
                <a:cs typeface="Arial"/>
              </a:rPr>
              <a:t>nations.” Membership </a:t>
            </a:r>
            <a:r>
              <a:rPr lang="en-US" sz="2600" dirty="0">
                <a:latin typeface="Arial"/>
                <a:cs typeface="Arial"/>
              </a:rPr>
              <a:t>includes the invitation to become a community engaged in mission and service. </a:t>
            </a:r>
            <a:endParaRPr lang="en-US" sz="2600" dirty="0" smtClean="0">
              <a:latin typeface="Arial"/>
              <a:cs typeface="Arial"/>
            </a:endParaRPr>
          </a:p>
          <a:p>
            <a:pPr algn="r"/>
            <a:r>
              <a:rPr lang="en-US" dirty="0" smtClean="0">
                <a:latin typeface="Arial"/>
                <a:cs typeface="Arial"/>
              </a:rPr>
              <a:t>Mennonite Church USA Membership Guidelines, 2001</a:t>
            </a:r>
            <a:endParaRPr lang="en-US" dirty="0">
              <a:latin typeface="Arial"/>
              <a:cs typeface="Arial"/>
            </a:endParaRPr>
          </a:p>
          <a:p>
            <a:endParaRPr lang="en-US" dirty="0"/>
          </a:p>
        </p:txBody>
      </p:sp>
    </p:spTree>
    <p:extLst>
      <p:ext uri="{BB962C8B-B14F-4D97-AF65-F5344CB8AC3E}">
        <p14:creationId xmlns:p14="http://schemas.microsoft.com/office/powerpoint/2010/main" val="8839457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FFFFFF"/>
                </a:solidFill>
              </a:rPr>
              <a:t>Healthy Congregations</a:t>
            </a:r>
            <a:endParaRPr lang="en-US" dirty="0">
              <a:solidFill>
                <a:srgbClr val="FFFFFF"/>
              </a:solidFill>
            </a:endParaRPr>
          </a:p>
        </p:txBody>
      </p:sp>
      <p:sp>
        <p:nvSpPr>
          <p:cNvPr id="5" name="Content Placeholder 4"/>
          <p:cNvSpPr>
            <a:spLocks noGrp="1"/>
          </p:cNvSpPr>
          <p:nvPr>
            <p:ph idx="1"/>
          </p:nvPr>
        </p:nvSpPr>
        <p:spPr>
          <a:xfrm>
            <a:off x="699247" y="2248347"/>
            <a:ext cx="7745505" cy="4609653"/>
          </a:xfrm>
        </p:spPr>
        <p:txBody>
          <a:bodyPr>
            <a:normAutofit/>
          </a:bodyPr>
          <a:lstStyle/>
          <a:p>
            <a:pPr lvl="1">
              <a:spcBef>
                <a:spcPts val="2472"/>
              </a:spcBef>
            </a:pPr>
            <a:r>
              <a:rPr lang="en-US" sz="3600" dirty="0">
                <a:solidFill>
                  <a:srgbClr val="FFFFFF"/>
                </a:solidFill>
              </a:rPr>
              <a:t>Healthy Congregations have </a:t>
            </a:r>
            <a:r>
              <a:rPr lang="en-US" sz="3600" dirty="0" smtClean="0">
                <a:solidFill>
                  <a:srgbClr val="FFFFFF"/>
                </a:solidFill>
              </a:rPr>
              <a:t>a clear </a:t>
            </a:r>
            <a:r>
              <a:rPr lang="en-US" sz="3600" dirty="0">
                <a:solidFill>
                  <a:srgbClr val="FFFFFF"/>
                </a:solidFill>
              </a:rPr>
              <a:t>and shared center</a:t>
            </a:r>
          </a:p>
          <a:p>
            <a:pPr lvl="1">
              <a:spcBef>
                <a:spcPts val="2472"/>
              </a:spcBef>
            </a:pPr>
            <a:r>
              <a:rPr lang="en-US" sz="3600" dirty="0">
                <a:solidFill>
                  <a:srgbClr val="FFFFFF"/>
                </a:solidFill>
              </a:rPr>
              <a:t>Healthy Congregations have clear and permeable membranes </a:t>
            </a:r>
            <a:endParaRPr lang="en-US" sz="3600" dirty="0" smtClean="0">
              <a:solidFill>
                <a:srgbClr val="FFFFFF"/>
              </a:solidFill>
            </a:endParaRPr>
          </a:p>
          <a:p>
            <a:pPr lvl="1">
              <a:spcBef>
                <a:spcPts val="2472"/>
              </a:spcBef>
            </a:pPr>
            <a:r>
              <a:rPr lang="en-US" sz="3600" dirty="0" smtClean="0">
                <a:solidFill>
                  <a:srgbClr val="FFFFFF"/>
                </a:solidFill>
              </a:rPr>
              <a:t>Healthy </a:t>
            </a:r>
            <a:r>
              <a:rPr lang="en-US" sz="3600" dirty="0">
                <a:solidFill>
                  <a:srgbClr val="FFFFFF"/>
                </a:solidFill>
              </a:rPr>
              <a:t>Congregations focus outward not just inward.</a:t>
            </a:r>
          </a:p>
          <a:p>
            <a:pPr>
              <a:spcBef>
                <a:spcPts val="2472"/>
              </a:spcBef>
            </a:pPr>
            <a:endParaRPr lang="en-US" dirty="0"/>
          </a:p>
        </p:txBody>
      </p:sp>
    </p:spTree>
    <p:extLst>
      <p:ext uri="{BB962C8B-B14F-4D97-AF65-F5344CB8AC3E}">
        <p14:creationId xmlns:p14="http://schemas.microsoft.com/office/powerpoint/2010/main" val="9409724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8167" y="1672167"/>
            <a:ext cx="8784166" cy="3046988"/>
          </a:xfrm>
          <a:prstGeom prst="rect">
            <a:avLst/>
          </a:prstGeom>
          <a:noFill/>
        </p:spPr>
        <p:txBody>
          <a:bodyPr wrap="square" rtlCol="0">
            <a:spAutoFit/>
          </a:bodyPr>
          <a:lstStyle/>
          <a:p>
            <a:r>
              <a:rPr lang="en-US" sz="4800" dirty="0">
                <a:solidFill>
                  <a:srgbClr val="FFFFFF"/>
                </a:solidFill>
              </a:rPr>
              <a:t>Vision: </a:t>
            </a:r>
            <a:r>
              <a:rPr lang="en-US" sz="4800" dirty="0" smtClean="0">
                <a:solidFill>
                  <a:srgbClr val="FFFFFF"/>
                </a:solidFill>
              </a:rPr>
              <a:t>Who </a:t>
            </a:r>
            <a:r>
              <a:rPr lang="en-US" sz="4800" dirty="0">
                <a:solidFill>
                  <a:srgbClr val="FFFFFF"/>
                </a:solidFill>
              </a:rPr>
              <a:t>we aspire to </a:t>
            </a:r>
            <a:r>
              <a:rPr lang="en-US" sz="4800" dirty="0" smtClean="0">
                <a:solidFill>
                  <a:srgbClr val="FFFFFF"/>
                </a:solidFill>
              </a:rPr>
              <a:t>BE</a:t>
            </a:r>
          </a:p>
          <a:p>
            <a:endParaRPr lang="en-US" sz="4800" dirty="0">
              <a:solidFill>
                <a:srgbClr val="FFFFFF"/>
              </a:solidFill>
            </a:endParaRPr>
          </a:p>
          <a:p>
            <a:endParaRPr lang="en-US" sz="4800" dirty="0">
              <a:solidFill>
                <a:srgbClr val="FFFFFF"/>
              </a:solidFill>
            </a:endParaRPr>
          </a:p>
          <a:p>
            <a:r>
              <a:rPr lang="en-US" sz="4800" dirty="0" smtClean="0">
                <a:solidFill>
                  <a:srgbClr val="FFFFFF"/>
                </a:solidFill>
              </a:rPr>
              <a:t>Mission</a:t>
            </a:r>
            <a:r>
              <a:rPr lang="en-US" sz="4800" dirty="0">
                <a:solidFill>
                  <a:srgbClr val="FFFFFF"/>
                </a:solidFill>
              </a:rPr>
              <a:t>: What we aspire to DO </a:t>
            </a:r>
          </a:p>
        </p:txBody>
      </p:sp>
    </p:spTree>
    <p:extLst>
      <p:ext uri="{BB962C8B-B14F-4D97-AF65-F5344CB8AC3E}">
        <p14:creationId xmlns:p14="http://schemas.microsoft.com/office/powerpoint/2010/main" val="222842129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1699348154"/>
              </p:ext>
            </p:extLst>
          </p:nvPr>
        </p:nvGraphicFramePr>
        <p:xfrm>
          <a:off x="275167" y="1926167"/>
          <a:ext cx="8657167" cy="4339167"/>
        </p:xfrm>
        <a:graphic>
          <a:graphicData uri="http://schemas.openxmlformats.org/presentationml/2006/ole">
            <mc:AlternateContent xmlns:mc="http://schemas.openxmlformats.org/markup-compatibility/2006">
              <mc:Choice xmlns:v="urn:schemas-microsoft-com:vml" Requires="v">
                <p:oleObj spid="_x0000_s1031" name="Document" r:id="rId4" imgW="6197600" imgH="2476500" progId="Word.Document.12">
                  <p:embed/>
                </p:oleObj>
              </mc:Choice>
              <mc:Fallback>
                <p:oleObj name="Document" r:id="rId4" imgW="6197600" imgH="2476500" progId="Word.Document.12">
                  <p:embed/>
                  <p:pic>
                    <p:nvPicPr>
                      <p:cNvPr id="0" name=""/>
                      <p:cNvPicPr/>
                      <p:nvPr/>
                    </p:nvPicPr>
                    <p:blipFill>
                      <a:blip r:embed="rId5"/>
                      <a:stretch>
                        <a:fillRect/>
                      </a:stretch>
                    </p:blipFill>
                    <p:spPr>
                      <a:xfrm>
                        <a:off x="275167" y="1926167"/>
                        <a:ext cx="8657167" cy="4339167"/>
                      </a:xfrm>
                      <a:prstGeom prst="rect">
                        <a:avLst/>
                      </a:prstGeom>
                    </p:spPr>
                  </p:pic>
                </p:oleObj>
              </mc:Fallback>
            </mc:AlternateContent>
          </a:graphicData>
        </a:graphic>
      </p:graphicFrame>
      <p:sp>
        <p:nvSpPr>
          <p:cNvPr id="7" name="TextBox 6"/>
          <p:cNvSpPr txBox="1"/>
          <p:nvPr/>
        </p:nvSpPr>
        <p:spPr>
          <a:xfrm>
            <a:off x="719667" y="508000"/>
            <a:ext cx="7768166" cy="1200329"/>
          </a:xfrm>
          <a:prstGeom prst="rect">
            <a:avLst/>
          </a:prstGeom>
          <a:noFill/>
        </p:spPr>
        <p:txBody>
          <a:bodyPr wrap="square" rtlCol="0">
            <a:spAutoFit/>
          </a:bodyPr>
          <a:lstStyle/>
          <a:p>
            <a:pPr algn="ctr"/>
            <a:r>
              <a:rPr lang="en-US" sz="3600" dirty="0" smtClean="0">
                <a:latin typeface="Arial"/>
                <a:cs typeface="Arial"/>
              </a:rPr>
              <a:t>Mission at the Center: Distinctive and Engaged</a:t>
            </a:r>
            <a:endParaRPr lang="en-US" sz="3600" dirty="0">
              <a:latin typeface="Arial"/>
              <a:cs typeface="Arial"/>
            </a:endParaRPr>
          </a:p>
        </p:txBody>
      </p:sp>
    </p:spTree>
    <p:extLst>
      <p:ext uri="{BB962C8B-B14F-4D97-AF65-F5344CB8AC3E}">
        <p14:creationId xmlns:p14="http://schemas.microsoft.com/office/powerpoint/2010/main" val="156152931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2167" y="846667"/>
            <a:ext cx="7831666" cy="830997"/>
          </a:xfrm>
          <a:prstGeom prst="rect">
            <a:avLst/>
          </a:prstGeom>
          <a:noFill/>
        </p:spPr>
        <p:txBody>
          <a:bodyPr wrap="square" rtlCol="0">
            <a:spAutoFit/>
          </a:bodyPr>
          <a:lstStyle/>
          <a:p>
            <a:pPr algn="ctr"/>
            <a:r>
              <a:rPr lang="en-US" sz="4800" dirty="0" smtClean="0"/>
              <a:t>Vision: Healing and Hope</a:t>
            </a:r>
            <a:endParaRPr lang="en-US" sz="4800" dirty="0"/>
          </a:p>
        </p:txBody>
      </p:sp>
      <p:sp>
        <p:nvSpPr>
          <p:cNvPr id="3" name="TextBox 2"/>
          <p:cNvSpPr txBox="1"/>
          <p:nvPr/>
        </p:nvSpPr>
        <p:spPr>
          <a:xfrm>
            <a:off x="677333" y="2180167"/>
            <a:ext cx="7937500" cy="3416320"/>
          </a:xfrm>
          <a:prstGeom prst="rect">
            <a:avLst/>
          </a:prstGeom>
          <a:noFill/>
        </p:spPr>
        <p:txBody>
          <a:bodyPr wrap="square" rtlCol="0">
            <a:spAutoFit/>
          </a:bodyPr>
          <a:lstStyle/>
          <a:p>
            <a:pPr algn="ctr"/>
            <a:r>
              <a:rPr lang="en-US" sz="3600" dirty="0" smtClean="0"/>
              <a:t>God calls us to be followers of Jesus Christ, and by the power of the Holy Spirit, to grow as communities of grace, joy and peace, so that God’s healing and hope flow through us to the world.</a:t>
            </a:r>
            <a:endParaRPr lang="en-US" sz="3600" dirty="0"/>
          </a:p>
        </p:txBody>
      </p:sp>
    </p:spTree>
    <p:extLst>
      <p:ext uri="{BB962C8B-B14F-4D97-AF65-F5344CB8AC3E}">
        <p14:creationId xmlns:p14="http://schemas.microsoft.com/office/powerpoint/2010/main" val="374228006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FFFFFF"/>
                </a:solidFill>
              </a:rPr>
              <a:t>Clarifying Mission</a:t>
            </a:r>
            <a:endParaRPr lang="en-US" dirty="0">
              <a:solidFill>
                <a:srgbClr val="FFFFFF"/>
              </a:solidFill>
            </a:endParaRPr>
          </a:p>
        </p:txBody>
      </p:sp>
      <p:sp>
        <p:nvSpPr>
          <p:cNvPr id="6" name="Content Placeholder 5"/>
          <p:cNvSpPr>
            <a:spLocks noGrp="1"/>
          </p:cNvSpPr>
          <p:nvPr>
            <p:ph idx="1"/>
          </p:nvPr>
        </p:nvSpPr>
        <p:spPr>
          <a:xfrm>
            <a:off x="699248" y="2248347"/>
            <a:ext cx="7745505" cy="4609653"/>
          </a:xfrm>
        </p:spPr>
        <p:txBody>
          <a:bodyPr>
            <a:noAutofit/>
          </a:bodyPr>
          <a:lstStyle/>
          <a:p>
            <a:pPr marL="0" indent="0" algn="ctr">
              <a:buNone/>
            </a:pPr>
            <a:r>
              <a:rPr lang="en-US" sz="2800" b="1" dirty="0" smtClean="0"/>
              <a:t>Core Values</a:t>
            </a:r>
          </a:p>
          <a:p>
            <a:pPr marL="0" indent="0" algn="ctr">
              <a:buNone/>
            </a:pPr>
            <a:endParaRPr lang="en-US" sz="2800" b="1" dirty="0"/>
          </a:p>
          <a:p>
            <a:pPr marL="0" indent="0" algn="ctr">
              <a:buNone/>
            </a:pPr>
            <a:r>
              <a:rPr lang="en-US" sz="2800" b="1" dirty="0" smtClean="0"/>
              <a:t>Mission Statement</a:t>
            </a:r>
          </a:p>
          <a:p>
            <a:pPr marL="0" indent="0" algn="ctr">
              <a:buNone/>
            </a:pPr>
            <a:endParaRPr lang="en-US" sz="2800" b="1" dirty="0"/>
          </a:p>
          <a:p>
            <a:pPr marL="0" indent="0" algn="ctr">
              <a:buNone/>
            </a:pPr>
            <a:r>
              <a:rPr lang="en-US" sz="2800" b="1" dirty="0" smtClean="0"/>
              <a:t>Expected Outcomes</a:t>
            </a:r>
          </a:p>
          <a:p>
            <a:pPr marL="0" indent="0" algn="ctr">
              <a:buNone/>
            </a:pPr>
            <a:endParaRPr lang="en-US" sz="2800" b="1" dirty="0"/>
          </a:p>
          <a:p>
            <a:pPr marL="0" indent="0" algn="ctr">
              <a:buNone/>
            </a:pPr>
            <a:r>
              <a:rPr lang="en-US" sz="2800" b="1" dirty="0" smtClean="0"/>
              <a:t>Strategies</a:t>
            </a:r>
          </a:p>
          <a:p>
            <a:pPr marL="0" indent="0" algn="ctr">
              <a:buNone/>
            </a:pPr>
            <a:endParaRPr lang="en-US" sz="2800" b="1" dirty="0"/>
          </a:p>
          <a:p>
            <a:pPr marL="0" indent="0" algn="ctr">
              <a:buNone/>
            </a:pPr>
            <a:r>
              <a:rPr lang="en-US" sz="2800" b="1" dirty="0" smtClean="0"/>
              <a:t>Evaluation</a:t>
            </a:r>
            <a:endParaRPr lang="en-US" sz="2800" b="1" dirty="0"/>
          </a:p>
        </p:txBody>
      </p:sp>
      <p:cxnSp>
        <p:nvCxnSpPr>
          <p:cNvPr id="11" name="Straight Arrow Connector 10"/>
          <p:cNvCxnSpPr/>
          <p:nvPr/>
        </p:nvCxnSpPr>
        <p:spPr>
          <a:xfrm>
            <a:off x="4508499" y="2910417"/>
            <a:ext cx="0" cy="444500"/>
          </a:xfrm>
          <a:prstGeom prst="straightConnector1">
            <a:avLst/>
          </a:prstGeom>
          <a:ln w="317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4508499" y="3951817"/>
            <a:ext cx="0" cy="444500"/>
          </a:xfrm>
          <a:prstGeom prst="straightConnector1">
            <a:avLst/>
          </a:prstGeom>
          <a:ln w="317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4508499" y="4927601"/>
            <a:ext cx="0" cy="444500"/>
          </a:xfrm>
          <a:prstGeom prst="straightConnector1">
            <a:avLst/>
          </a:prstGeom>
          <a:ln w="3175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4508499" y="5926667"/>
            <a:ext cx="0" cy="529166"/>
          </a:xfrm>
          <a:prstGeom prst="straightConnector1">
            <a:avLst/>
          </a:prstGeom>
          <a:ln w="31750">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341725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1167"/>
            <a:ext cx="8868833" cy="8863965"/>
          </a:xfrm>
          <a:prstGeom prst="rect">
            <a:avLst/>
          </a:prstGeom>
          <a:noFill/>
        </p:spPr>
        <p:txBody>
          <a:bodyPr wrap="square" rtlCol="0">
            <a:spAutoFit/>
          </a:bodyPr>
          <a:lstStyle/>
          <a:p>
            <a:r>
              <a:rPr lang="en-US" sz="2800" b="1" u="sng" dirty="0">
                <a:latin typeface="Arial"/>
                <a:cs typeface="Arial"/>
              </a:rPr>
              <a:t>Core Values</a:t>
            </a:r>
            <a:endParaRPr lang="en-US" sz="2800" dirty="0">
              <a:latin typeface="Arial"/>
              <a:cs typeface="Arial"/>
            </a:endParaRPr>
          </a:p>
          <a:p>
            <a:r>
              <a:rPr lang="en-US" sz="2800" b="1" dirty="0">
                <a:latin typeface="Arial"/>
                <a:cs typeface="Arial"/>
              </a:rPr>
              <a:t> </a:t>
            </a:r>
            <a:endParaRPr lang="en-US" sz="2800" dirty="0">
              <a:latin typeface="Arial"/>
              <a:cs typeface="Arial"/>
            </a:endParaRPr>
          </a:p>
          <a:p>
            <a:pPr marL="457200" lvl="0" indent="-457200">
              <a:buFont typeface="+mj-lt"/>
              <a:buAutoNum type="arabicPeriod"/>
            </a:pPr>
            <a:r>
              <a:rPr lang="en-US" sz="2400" dirty="0">
                <a:latin typeface="Arial"/>
                <a:cs typeface="Arial"/>
              </a:rPr>
              <a:t>We value the spiritual development of children and adults through Christ-centered programs.</a:t>
            </a:r>
          </a:p>
          <a:p>
            <a:pPr marL="457200" lvl="0" indent="-457200">
              <a:buFont typeface="+mj-lt"/>
              <a:buAutoNum type="arabicPeriod"/>
            </a:pPr>
            <a:r>
              <a:rPr lang="en-US" sz="2400" dirty="0">
                <a:latin typeface="Arial"/>
                <a:cs typeface="Arial"/>
              </a:rPr>
              <a:t>We value excellent facilities.</a:t>
            </a:r>
          </a:p>
          <a:p>
            <a:pPr marL="457200" lvl="0" indent="-457200">
              <a:buFont typeface="+mj-lt"/>
              <a:buAutoNum type="arabicPeriod"/>
            </a:pPr>
            <a:r>
              <a:rPr lang="en-US" sz="2400" dirty="0">
                <a:latin typeface="Arial"/>
                <a:cs typeface="Arial"/>
              </a:rPr>
              <a:t>We want to be a camp of regional distinction.</a:t>
            </a:r>
          </a:p>
          <a:p>
            <a:pPr marL="457200" lvl="0" indent="-457200">
              <a:buFont typeface="+mj-lt"/>
              <a:buAutoNum type="arabicPeriod"/>
            </a:pPr>
            <a:r>
              <a:rPr lang="en-US" sz="2400" dirty="0">
                <a:latin typeface="Arial"/>
                <a:cs typeface="Arial"/>
              </a:rPr>
              <a:t>We want to extend generous hospitality.</a:t>
            </a:r>
          </a:p>
          <a:p>
            <a:pPr marL="457200" lvl="0" indent="-457200">
              <a:buFont typeface="+mj-lt"/>
              <a:buAutoNum type="arabicPeriod"/>
            </a:pPr>
            <a:r>
              <a:rPr lang="en-US" sz="2400" dirty="0">
                <a:latin typeface="Arial"/>
                <a:cs typeface="Arial"/>
              </a:rPr>
              <a:t>We value God’s creation.</a:t>
            </a:r>
          </a:p>
          <a:p>
            <a:pPr marL="457200" lvl="0" indent="-457200">
              <a:buFont typeface="+mj-lt"/>
              <a:buAutoNum type="arabicPeriod"/>
            </a:pPr>
            <a:r>
              <a:rPr lang="en-US" sz="2400" dirty="0">
                <a:latin typeface="Arial"/>
                <a:cs typeface="Arial"/>
              </a:rPr>
              <a:t>We value administrative and fiscal sustainability</a:t>
            </a:r>
            <a:r>
              <a:rPr lang="en-US" sz="2400" dirty="0" smtClean="0">
                <a:latin typeface="Arial"/>
                <a:cs typeface="Arial"/>
              </a:rPr>
              <a:t>.</a:t>
            </a:r>
          </a:p>
          <a:p>
            <a:endParaRPr lang="en-US" sz="2600" dirty="0">
              <a:latin typeface="Arial"/>
              <a:cs typeface="Arial"/>
            </a:endParaRPr>
          </a:p>
          <a:p>
            <a:r>
              <a:rPr lang="en-US" sz="2600" b="1" u="sng" dirty="0">
                <a:latin typeface="Arial"/>
                <a:cs typeface="Arial"/>
              </a:rPr>
              <a:t>Mission Statement</a:t>
            </a:r>
            <a:endParaRPr lang="en-US" sz="2600" dirty="0">
              <a:latin typeface="Arial"/>
              <a:cs typeface="Arial"/>
            </a:endParaRPr>
          </a:p>
          <a:p>
            <a:r>
              <a:rPr lang="en-US" sz="2600" b="1" i="1" dirty="0">
                <a:latin typeface="Arial"/>
                <a:cs typeface="Arial"/>
              </a:rPr>
              <a:t> </a:t>
            </a:r>
            <a:r>
              <a:rPr lang="en-US" sz="2600" b="1" dirty="0">
                <a:latin typeface="Arial"/>
                <a:cs typeface="Arial"/>
              </a:rPr>
              <a:t> </a:t>
            </a:r>
            <a:endParaRPr lang="en-US" sz="2600" dirty="0">
              <a:latin typeface="Arial"/>
              <a:cs typeface="Arial"/>
            </a:endParaRPr>
          </a:p>
          <a:p>
            <a:r>
              <a:rPr lang="en-US" sz="2600" b="1" i="1" dirty="0">
                <a:latin typeface="Arial"/>
                <a:cs typeface="Arial"/>
              </a:rPr>
              <a:t>	</a:t>
            </a:r>
            <a:r>
              <a:rPr lang="en-US" sz="2600" i="1" dirty="0">
                <a:latin typeface="Arial"/>
                <a:cs typeface="Arial"/>
              </a:rPr>
              <a:t>Crooked Creek Christian Camp </a:t>
            </a:r>
            <a:r>
              <a:rPr lang="en-US" sz="2600" i="1" u="sng" dirty="0">
                <a:latin typeface="Arial"/>
                <a:cs typeface="Arial"/>
              </a:rPr>
              <a:t>serves</a:t>
            </a:r>
            <a:r>
              <a:rPr lang="en-US" sz="2600" i="1" dirty="0">
                <a:latin typeface="Arial"/>
                <a:cs typeface="Arial"/>
              </a:rPr>
              <a:t> the </a:t>
            </a:r>
            <a:r>
              <a:rPr lang="en-US" sz="2600" i="1" u="sng" dirty="0">
                <a:latin typeface="Arial"/>
                <a:cs typeface="Arial"/>
              </a:rPr>
              <a:t>spiritual development</a:t>
            </a:r>
            <a:r>
              <a:rPr lang="en-US" sz="2600" i="1" dirty="0">
                <a:latin typeface="Arial"/>
                <a:cs typeface="Arial"/>
              </a:rPr>
              <a:t> of </a:t>
            </a:r>
            <a:r>
              <a:rPr lang="en-US" sz="2600" i="1" u="sng" dirty="0">
                <a:latin typeface="Arial"/>
                <a:cs typeface="Arial"/>
              </a:rPr>
              <a:t>children</a:t>
            </a:r>
            <a:r>
              <a:rPr lang="en-US" sz="2600" i="1" dirty="0">
                <a:latin typeface="Arial"/>
                <a:cs typeface="Arial"/>
              </a:rPr>
              <a:t> and </a:t>
            </a:r>
            <a:r>
              <a:rPr lang="en-US" sz="2600" i="1" u="sng" dirty="0">
                <a:latin typeface="Arial"/>
                <a:cs typeface="Arial"/>
              </a:rPr>
              <a:t>adults</a:t>
            </a:r>
            <a:r>
              <a:rPr lang="en-US" sz="2600" i="1" dirty="0">
                <a:latin typeface="Arial"/>
                <a:cs typeface="Arial"/>
              </a:rPr>
              <a:t> in the </a:t>
            </a:r>
            <a:r>
              <a:rPr lang="en-US" sz="2600" i="1" u="sng" dirty="0">
                <a:latin typeface="Arial"/>
                <a:cs typeface="Arial"/>
              </a:rPr>
              <a:t>Midwest</a:t>
            </a:r>
            <a:r>
              <a:rPr lang="en-US" sz="2600" i="1" dirty="0">
                <a:latin typeface="Arial"/>
                <a:cs typeface="Arial"/>
              </a:rPr>
              <a:t> by providing </a:t>
            </a:r>
            <a:r>
              <a:rPr lang="en-US" sz="2600" i="1" u="sng" dirty="0">
                <a:latin typeface="Arial"/>
                <a:cs typeface="Arial"/>
              </a:rPr>
              <a:t>Christ-centered programs</a:t>
            </a:r>
            <a:r>
              <a:rPr lang="en-US" sz="2600" i="1" dirty="0">
                <a:latin typeface="Arial"/>
                <a:cs typeface="Arial"/>
              </a:rPr>
              <a:t>, </a:t>
            </a:r>
            <a:r>
              <a:rPr lang="en-US" sz="2600" i="1" u="sng" dirty="0">
                <a:latin typeface="Arial"/>
                <a:cs typeface="Arial"/>
              </a:rPr>
              <a:t>excellent facilities, </a:t>
            </a:r>
            <a:r>
              <a:rPr lang="en-US" sz="2600" i="1" dirty="0">
                <a:latin typeface="Arial"/>
                <a:cs typeface="Arial"/>
              </a:rPr>
              <a:t>and </a:t>
            </a:r>
            <a:r>
              <a:rPr lang="en-US" sz="2600" i="1" u="sng" dirty="0">
                <a:latin typeface="Arial"/>
                <a:cs typeface="Arial"/>
              </a:rPr>
              <a:t>generous hospitality</a:t>
            </a:r>
            <a:r>
              <a:rPr lang="en-US" sz="2600" i="1" dirty="0">
                <a:latin typeface="Arial"/>
                <a:cs typeface="Arial"/>
              </a:rPr>
              <a:t> in a setting that celebrates </a:t>
            </a:r>
            <a:r>
              <a:rPr lang="en-US" sz="2600" i="1" u="sng" dirty="0">
                <a:latin typeface="Arial"/>
                <a:cs typeface="Arial"/>
              </a:rPr>
              <a:t>God’s creation</a:t>
            </a:r>
            <a:r>
              <a:rPr lang="en-US" sz="2600" i="1" dirty="0">
                <a:latin typeface="Arial"/>
                <a:cs typeface="Arial"/>
              </a:rPr>
              <a:t>. </a:t>
            </a:r>
            <a:r>
              <a:rPr lang="en-US" sz="2600" dirty="0">
                <a:latin typeface="Arial"/>
                <a:cs typeface="Arial"/>
              </a:rPr>
              <a:t> (values underlined)</a:t>
            </a:r>
          </a:p>
          <a:p>
            <a:pPr lvl="0"/>
            <a:endParaRPr lang="en-US" sz="2400" dirty="0" smtClean="0"/>
          </a:p>
          <a:p>
            <a:pPr lvl="0"/>
            <a:endParaRPr lang="en-US" sz="2400" dirty="0"/>
          </a:p>
          <a:p>
            <a:pPr lvl="0"/>
            <a:endParaRPr lang="en-US" sz="2400" dirty="0" smtClean="0"/>
          </a:p>
          <a:p>
            <a:pPr lvl="0"/>
            <a:endParaRPr lang="en-US" sz="2400" dirty="0"/>
          </a:p>
          <a:p>
            <a:pPr lvl="0"/>
            <a:endParaRPr lang="en-US" sz="2400" dirty="0"/>
          </a:p>
          <a:p>
            <a:endParaRPr lang="en-US" dirty="0"/>
          </a:p>
        </p:txBody>
      </p:sp>
    </p:spTree>
    <p:extLst>
      <p:ext uri="{BB962C8B-B14F-4D97-AF65-F5344CB8AC3E}">
        <p14:creationId xmlns:p14="http://schemas.microsoft.com/office/powerpoint/2010/main" val="363470199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11642"/>
            <a:ext cx="9019855" cy="1077218"/>
          </a:xfrm>
          <a:prstGeom prst="rect">
            <a:avLst/>
          </a:prstGeom>
          <a:noFill/>
        </p:spPr>
        <p:txBody>
          <a:bodyPr wrap="square" rtlCol="0">
            <a:spAutoFit/>
          </a:bodyPr>
          <a:lstStyle/>
          <a:p>
            <a:pPr algn="ctr"/>
            <a:r>
              <a:rPr lang="en-US" sz="3200" dirty="0">
                <a:latin typeface="Arial"/>
                <a:cs typeface="Arial"/>
              </a:rPr>
              <a:t>Core Values</a:t>
            </a:r>
            <a:r>
              <a:rPr lang="en-US" sz="3200" dirty="0" smtClean="0">
                <a:latin typeface="Arial"/>
                <a:cs typeface="Arial"/>
              </a:rPr>
              <a:t>/Expected Outcomes </a:t>
            </a:r>
            <a:r>
              <a:rPr lang="en-US" sz="3200" dirty="0">
                <a:latin typeface="Arial"/>
                <a:cs typeface="Arial"/>
              </a:rPr>
              <a:t>for Holistic Witness</a:t>
            </a:r>
          </a:p>
        </p:txBody>
      </p:sp>
      <p:sp>
        <p:nvSpPr>
          <p:cNvPr id="5" name="TextBox 4"/>
          <p:cNvSpPr txBox="1"/>
          <p:nvPr/>
        </p:nvSpPr>
        <p:spPr>
          <a:xfrm>
            <a:off x="293064" y="1221009"/>
            <a:ext cx="8596540" cy="5362493"/>
          </a:xfrm>
          <a:prstGeom prst="rect">
            <a:avLst/>
          </a:prstGeom>
          <a:noFill/>
        </p:spPr>
        <p:txBody>
          <a:bodyPr wrap="square" rtlCol="0">
            <a:spAutoFit/>
          </a:bodyPr>
          <a:lstStyle/>
          <a:p>
            <a:pPr marL="342900" lvl="0" indent="-342900">
              <a:lnSpc>
                <a:spcPct val="120000"/>
              </a:lnSpc>
              <a:spcBef>
                <a:spcPts val="0"/>
              </a:spcBef>
              <a:buFont typeface="Arial"/>
              <a:buChar char="•"/>
            </a:pPr>
            <a:r>
              <a:rPr lang="en-US" sz="2200" b="1" dirty="0"/>
              <a:t>Leadership for Witness</a:t>
            </a:r>
            <a:r>
              <a:rPr lang="en-US" sz="2200" dirty="0"/>
              <a:t>: Central Plains Mennonite Conference calls and equips pastors and congregational leaders with missional vision and leadership skills for the church. </a:t>
            </a:r>
          </a:p>
          <a:p>
            <a:pPr marL="342900" indent="-342900">
              <a:lnSpc>
                <a:spcPct val="120000"/>
              </a:lnSpc>
              <a:spcBef>
                <a:spcPts val="0"/>
              </a:spcBef>
              <a:buFont typeface="Arial"/>
              <a:buChar char="•"/>
            </a:pPr>
            <a:endParaRPr lang="en-US" sz="2200" dirty="0"/>
          </a:p>
          <a:p>
            <a:pPr marL="342900" lvl="0" indent="-342900">
              <a:lnSpc>
                <a:spcPct val="120000"/>
              </a:lnSpc>
              <a:spcBef>
                <a:spcPts val="0"/>
              </a:spcBef>
              <a:buFont typeface="Arial"/>
              <a:buChar char="•"/>
            </a:pPr>
            <a:r>
              <a:rPr lang="en-US" sz="2200" b="1" dirty="0"/>
              <a:t>Fellowship as Witness: </a:t>
            </a:r>
            <a:r>
              <a:rPr lang="en-US" sz="2200" dirty="0"/>
              <a:t>Central Plains Mennonite congregations develop loving relationships with one another, as well as with Christians across the church and around the world, to discern a common way of life as a contrast society. </a:t>
            </a:r>
          </a:p>
          <a:p>
            <a:pPr marL="342900" indent="-342900">
              <a:lnSpc>
                <a:spcPct val="120000"/>
              </a:lnSpc>
              <a:buFont typeface="Arial"/>
              <a:buChar char="•"/>
            </a:pPr>
            <a:endParaRPr lang="en-US" sz="2200" dirty="0"/>
          </a:p>
          <a:p>
            <a:pPr marL="342900" lvl="0" indent="-342900">
              <a:lnSpc>
                <a:spcPct val="120000"/>
              </a:lnSpc>
              <a:spcBef>
                <a:spcPts val="0"/>
              </a:spcBef>
              <a:buFont typeface="Arial"/>
              <a:buChar char="•"/>
            </a:pPr>
            <a:r>
              <a:rPr lang="en-US" sz="2200" b="1" dirty="0"/>
              <a:t>Discipleship For Witness: </a:t>
            </a:r>
            <a:r>
              <a:rPr lang="en-US" sz="2200" dirty="0"/>
              <a:t>The members of Central Plains Mennonite Conference seek to grow continually in Christ-likeness in order to embody a holistic witness to the life, death and resurrection of Jesus.</a:t>
            </a:r>
          </a:p>
        </p:txBody>
      </p:sp>
    </p:spTree>
    <p:extLst>
      <p:ext uri="{BB962C8B-B14F-4D97-AF65-F5344CB8AC3E}">
        <p14:creationId xmlns:p14="http://schemas.microsoft.com/office/powerpoint/2010/main" val="24208864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rdcover">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Hardcover.thmx</Template>
  <TotalTime>74</TotalTime>
  <Words>592</Words>
  <Application>Microsoft Macintosh PowerPoint</Application>
  <PresentationFormat>On-screen Show (4:3)</PresentationFormat>
  <Paragraphs>93</Paragraphs>
  <Slides>15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Hardcover</vt:lpstr>
      <vt:lpstr>Document</vt:lpstr>
      <vt:lpstr>Small Church Big Mission</vt:lpstr>
      <vt:lpstr>PowerPoint Presentation</vt:lpstr>
      <vt:lpstr>Healthy Congregations</vt:lpstr>
      <vt:lpstr>PowerPoint Presentation</vt:lpstr>
      <vt:lpstr>PowerPoint Presentation</vt:lpstr>
      <vt:lpstr>PowerPoint Presentation</vt:lpstr>
      <vt:lpstr>Clarifying Mission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Central Plains Mennonite Conferene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Small Church Big Impact</dc:title>
  <dc:creator>David Boshart</dc:creator>
  <cp:lastModifiedBy>David Boshart</cp:lastModifiedBy>
  <cp:revision>9</cp:revision>
  <dcterms:created xsi:type="dcterms:W3CDTF">2016-04-13T20:11:50Z</dcterms:created>
  <dcterms:modified xsi:type="dcterms:W3CDTF">2016-04-16T19:17:22Z</dcterms:modified>
</cp:coreProperties>
</file>