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4" r:id="rId1"/>
  </p:sldMasterIdLst>
  <p:sldIdLst>
    <p:sldId id="282" r:id="rId2"/>
    <p:sldId id="272" r:id="rId3"/>
    <p:sldId id="258" r:id="rId4"/>
    <p:sldId id="259" r:id="rId5"/>
    <p:sldId id="266" r:id="rId6"/>
    <p:sldId id="279" r:id="rId7"/>
    <p:sldId id="268" r:id="rId8"/>
    <p:sldId id="269" r:id="rId9"/>
    <p:sldId id="28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B7C3F878-F5E8-489B-AC8A-64F2A7E22C28}" type="datetimeFigureOut">
              <a:rPr lang="en-US" smtClean="0"/>
              <a:pPr/>
              <a:t>4/16/16</a:t>
            </a:fld>
            <a:endParaRPr lang="en-US"/>
          </a:p>
        </p:txBody>
      </p:sp>
      <p:sp>
        <p:nvSpPr>
          <p:cNvPr id="16" name="Slide Number Placeholder 15"/>
          <p:cNvSpPr>
            <a:spLocks noGrp="1"/>
          </p:cNvSpPr>
          <p:nvPr>
            <p:ph type="sldNum" sz="quarter" idx="11"/>
          </p:nvPr>
        </p:nvSpPr>
        <p:spPr/>
        <p:txBody>
          <a:bodyPr/>
          <a:lstStyle/>
          <a:p>
            <a:fld id="{0FB56013-B943-42BA-886F-6F9D4EB85E9D}" type="slidenum">
              <a:rPr lang="en-US" smtClean="0"/>
              <a:t>‹#›</a:t>
            </a:fld>
            <a:endParaRPr lang="en-US"/>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38C07-AC6F-0043-BF84-C2FFDF9291DE}"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FF66C-9FB3-BB4D-B980-7CE69F2230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D38C07-AC6F-0043-BF84-C2FFDF9291DE}"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FF66C-9FB3-BB4D-B980-7CE69F2230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E7D38C07-AC6F-0043-BF84-C2FFDF9291DE}" type="datetimeFigureOut">
              <a:rPr lang="en-US" smtClean="0"/>
              <a:pPr/>
              <a:t>4/16/16</a:t>
            </a:fld>
            <a:endParaRPr lang="en-US"/>
          </a:p>
        </p:txBody>
      </p:sp>
      <p:sp>
        <p:nvSpPr>
          <p:cNvPr id="15" name="Slide Number Placeholder 14"/>
          <p:cNvSpPr>
            <a:spLocks noGrp="1"/>
          </p:cNvSpPr>
          <p:nvPr>
            <p:ph type="sldNum" sz="quarter" idx="11"/>
          </p:nvPr>
        </p:nvSpPr>
        <p:spPr/>
        <p:txBody>
          <a:bodyPr/>
          <a:lstStyle/>
          <a:p>
            <a:fld id="{5C6FF66C-9FB3-BB4D-B980-7CE69F2230B9}"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B7C3F878-F5E8-489B-AC8A-64F2A7E22C28}" type="datetimeFigureOut">
              <a:rPr lang="en-US" smtClean="0"/>
              <a:pPr/>
              <a:t>4/16/16</a:t>
            </a:fld>
            <a:endParaRPr lang="en-US"/>
          </a:p>
        </p:txBody>
      </p:sp>
      <p:sp>
        <p:nvSpPr>
          <p:cNvPr id="13" name="Slide Number Placeholder 12"/>
          <p:cNvSpPr>
            <a:spLocks noGrp="1"/>
          </p:cNvSpPr>
          <p:nvPr>
            <p:ph type="sldNum" sz="quarter" idx="11"/>
          </p:nvPr>
        </p:nvSpPr>
        <p:spPr/>
        <p:txBody>
          <a:bodyPr/>
          <a:lstStyle/>
          <a:p>
            <a:fld id="{651FC063-5EA9-49AF-AFAF-D68C9E82B23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7D38C07-AC6F-0043-BF84-C2FFDF9291DE}" type="datetimeFigureOut">
              <a:rPr lang="en-US" smtClean="0"/>
              <a:pPr/>
              <a:t>4/16/16</a:t>
            </a:fld>
            <a:endParaRPr lang="en-US"/>
          </a:p>
        </p:txBody>
      </p:sp>
      <p:sp>
        <p:nvSpPr>
          <p:cNvPr id="9" name="Slide Number Placeholder 8"/>
          <p:cNvSpPr>
            <a:spLocks noGrp="1"/>
          </p:cNvSpPr>
          <p:nvPr>
            <p:ph type="sldNum" sz="quarter" idx="11"/>
          </p:nvPr>
        </p:nvSpPr>
        <p:spPr/>
        <p:txBody>
          <a:bodyPr/>
          <a:lstStyle/>
          <a:p>
            <a:fld id="{5C6FF66C-9FB3-BB4D-B980-7CE69F2230B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E7D38C07-AC6F-0043-BF84-C2FFDF9291DE}" type="datetimeFigureOut">
              <a:rPr lang="en-US" smtClean="0"/>
              <a:pPr/>
              <a:t>4/16/16</a:t>
            </a:fld>
            <a:endParaRPr lang="en-US"/>
          </a:p>
        </p:txBody>
      </p:sp>
      <p:sp>
        <p:nvSpPr>
          <p:cNvPr id="15" name="Slide Number Placeholder 14"/>
          <p:cNvSpPr>
            <a:spLocks noGrp="1"/>
          </p:cNvSpPr>
          <p:nvPr>
            <p:ph type="sldNum" sz="quarter" idx="11"/>
          </p:nvPr>
        </p:nvSpPr>
        <p:spPr/>
        <p:txBody>
          <a:bodyPr/>
          <a:lstStyle/>
          <a:p>
            <a:fld id="{5C6FF66C-9FB3-BB4D-B980-7CE69F2230B9}"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E7D38C07-AC6F-0043-BF84-C2FFDF9291DE}" type="datetimeFigureOut">
              <a:rPr lang="en-US" smtClean="0"/>
              <a:pPr/>
              <a:t>4/16/16</a:t>
            </a:fld>
            <a:endParaRPr lang="en-US"/>
          </a:p>
        </p:txBody>
      </p:sp>
      <p:sp>
        <p:nvSpPr>
          <p:cNvPr id="8" name="Slide Number Placeholder 7"/>
          <p:cNvSpPr>
            <a:spLocks noGrp="1"/>
          </p:cNvSpPr>
          <p:nvPr>
            <p:ph type="sldNum" sz="quarter" idx="11"/>
          </p:nvPr>
        </p:nvSpPr>
        <p:spPr/>
        <p:txBody>
          <a:bodyPr/>
          <a:lstStyle/>
          <a:p>
            <a:fld id="{5C6FF66C-9FB3-BB4D-B980-7CE69F2230B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D38C07-AC6F-0043-BF84-C2FFDF9291DE}" type="datetimeFigureOut">
              <a:rPr lang="en-US" smtClean="0"/>
              <a:pPr/>
              <a:t>4/16/16</a:t>
            </a:fld>
            <a:endParaRPr lang="en-US"/>
          </a:p>
        </p:txBody>
      </p:sp>
      <p:sp>
        <p:nvSpPr>
          <p:cNvPr id="6" name="Slide Number Placeholder 5"/>
          <p:cNvSpPr>
            <a:spLocks noGrp="1"/>
          </p:cNvSpPr>
          <p:nvPr>
            <p:ph type="sldNum" sz="quarter" idx="11"/>
          </p:nvPr>
        </p:nvSpPr>
        <p:spPr/>
        <p:txBody>
          <a:bodyPr/>
          <a:lstStyle/>
          <a:p>
            <a:fld id="{5C6FF66C-9FB3-BB4D-B980-7CE69F2230B9}"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7D38C07-AC6F-0043-BF84-C2FFDF9291DE}" type="datetimeFigureOut">
              <a:rPr lang="en-US" smtClean="0"/>
              <a:pPr/>
              <a:t>4/16/16</a:t>
            </a:fld>
            <a:endParaRPr lang="en-US"/>
          </a:p>
        </p:txBody>
      </p:sp>
      <p:sp>
        <p:nvSpPr>
          <p:cNvPr id="16" name="Slide Number Placeholder 15"/>
          <p:cNvSpPr>
            <a:spLocks noGrp="1"/>
          </p:cNvSpPr>
          <p:nvPr>
            <p:ph type="sldNum" sz="quarter" idx="11"/>
          </p:nvPr>
        </p:nvSpPr>
        <p:spPr/>
        <p:txBody>
          <a:bodyPr/>
          <a:lstStyle/>
          <a:p>
            <a:fld id="{0FB56013-B943-42BA-886F-6F9D4EB85E9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E7D38C07-AC6F-0043-BF84-C2FFDF9291DE}" type="datetimeFigureOut">
              <a:rPr lang="en-US" smtClean="0"/>
              <a:pPr/>
              <a:t>4/16/16</a:t>
            </a:fld>
            <a:endParaRPr lang="en-US"/>
          </a:p>
        </p:txBody>
      </p:sp>
      <p:sp>
        <p:nvSpPr>
          <p:cNvPr id="14" name="Slide Number Placeholder 13"/>
          <p:cNvSpPr>
            <a:spLocks noGrp="1"/>
          </p:cNvSpPr>
          <p:nvPr>
            <p:ph type="sldNum" sz="quarter" idx="11"/>
          </p:nvPr>
        </p:nvSpPr>
        <p:spPr/>
        <p:txBody>
          <a:bodyPr/>
          <a:lstStyle/>
          <a:p>
            <a:fld id="{5C6FF66C-9FB3-BB4D-B980-7CE69F2230B9}"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E7D38C07-AC6F-0043-BF84-C2FFDF9291DE}" type="datetimeFigureOut">
              <a:rPr lang="en-US" smtClean="0"/>
              <a:pPr/>
              <a:t>4/16/16</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5C6FF66C-9FB3-BB4D-B980-7CE69F2230B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249285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1714480"/>
            <a:ext cx="8577330" cy="877163"/>
          </a:xfrm>
          <a:prstGeom prst="rect">
            <a:avLst/>
          </a:prstGeom>
        </p:spPr>
        <p:txBody>
          <a:bodyPr wrap="square">
            <a:spAutoFit/>
          </a:bodyPr>
          <a:lstStyle/>
          <a:p>
            <a:pPr algn="ctr">
              <a:spcAft>
                <a:spcPts val="1800"/>
              </a:spcAft>
            </a:pPr>
            <a:endParaRPr lang="en-US" b="1" dirty="0" smtClean="0">
              <a:latin typeface="Arial Unicode MS" pitchFamily="34" charset="-128"/>
              <a:ea typeface="Arial Unicode MS" pitchFamily="34" charset="-128"/>
              <a:cs typeface="Arial Unicode MS" pitchFamily="34" charset="-128"/>
            </a:endParaRPr>
          </a:p>
          <a:p>
            <a:pPr algn="ctr">
              <a:spcAft>
                <a:spcPts val="1800"/>
              </a:spcAft>
            </a:pPr>
            <a:endParaRPr lang="en-US" b="1" dirty="0" smtClean="0">
              <a:latin typeface="Arial Unicode MS" pitchFamily="34" charset="-128"/>
              <a:ea typeface="Arial Unicode MS" pitchFamily="34" charset="-128"/>
              <a:cs typeface="Arial Unicode MS" pitchFamily="34" charset="-128"/>
            </a:endParaRPr>
          </a:p>
        </p:txBody>
      </p:sp>
      <p:sp>
        <p:nvSpPr>
          <p:cNvPr id="3" name="Title 2"/>
          <p:cNvSpPr>
            <a:spLocks noGrp="1"/>
          </p:cNvSpPr>
          <p:nvPr>
            <p:ph type="ctrTitle"/>
          </p:nvPr>
        </p:nvSpPr>
        <p:spPr>
          <a:xfrm>
            <a:off x="0" y="169333"/>
            <a:ext cx="9144000" cy="1354667"/>
          </a:xfrm>
        </p:spPr>
        <p:txBody>
          <a:bodyPr/>
          <a:lstStyle/>
          <a:p>
            <a:r>
              <a:rPr lang="en-US" sz="2800" b="1" dirty="0" smtClean="0">
                <a:latin typeface="Arial Unicode MS" pitchFamily="34" charset="-128"/>
                <a:ea typeface="Arial Unicode MS" pitchFamily="34" charset="-128"/>
                <a:cs typeface="Arial Unicode MS" pitchFamily="34" charset="-128"/>
              </a:rPr>
              <a:t>   </a:t>
            </a:r>
            <a:br>
              <a:rPr lang="en-US" sz="2800" b="1" dirty="0" smtClean="0">
                <a:latin typeface="Arial Unicode MS" pitchFamily="34" charset="-128"/>
                <a:ea typeface="Arial Unicode MS" pitchFamily="34" charset="-128"/>
                <a:cs typeface="Arial Unicode MS" pitchFamily="34" charset="-128"/>
              </a:rPr>
            </a:br>
            <a:r>
              <a:rPr lang="en-US" sz="2800" b="1" dirty="0">
                <a:latin typeface="Arial Unicode MS" pitchFamily="34" charset="-128"/>
                <a:ea typeface="Arial Unicode MS" pitchFamily="34" charset="-128"/>
                <a:cs typeface="Arial Unicode MS" pitchFamily="34" charset="-128"/>
              </a:rPr>
              <a:t/>
            </a:r>
            <a:br>
              <a:rPr lang="en-US" sz="2800" b="1" dirty="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
            </a:r>
            <a:br>
              <a:rPr lang="en-US" sz="2800" b="1" dirty="0" smtClean="0">
                <a:latin typeface="Arial Unicode MS" pitchFamily="34" charset="-128"/>
                <a:ea typeface="Arial Unicode MS" pitchFamily="34" charset="-128"/>
                <a:cs typeface="Arial Unicode MS" pitchFamily="34" charset="-128"/>
              </a:rPr>
            </a:br>
            <a:r>
              <a:rPr lang="en-US" sz="2800" b="1" dirty="0">
                <a:latin typeface="Arial Unicode MS" pitchFamily="34" charset="-128"/>
                <a:ea typeface="Arial Unicode MS" pitchFamily="34" charset="-128"/>
                <a:cs typeface="Arial Unicode MS" pitchFamily="34" charset="-128"/>
              </a:rPr>
              <a:t/>
            </a:r>
            <a:br>
              <a:rPr lang="en-US" sz="2800" b="1" dirty="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
            </a:r>
            <a:br>
              <a:rPr lang="en-US" sz="2800" b="1" dirty="0" smtClean="0">
                <a:latin typeface="Arial Unicode MS" pitchFamily="34" charset="-128"/>
                <a:ea typeface="Arial Unicode MS" pitchFamily="34" charset="-128"/>
                <a:cs typeface="Arial Unicode MS" pitchFamily="34" charset="-128"/>
              </a:rPr>
            </a:br>
            <a:r>
              <a:rPr lang="en-US" sz="2800" b="1" dirty="0">
                <a:latin typeface="Arial Unicode MS" pitchFamily="34" charset="-128"/>
                <a:ea typeface="Arial Unicode MS" pitchFamily="34" charset="-128"/>
                <a:cs typeface="Arial Unicode MS" pitchFamily="34" charset="-128"/>
              </a:rPr>
              <a:t/>
            </a:r>
            <a:br>
              <a:rPr lang="en-US" sz="2800" b="1" dirty="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
            </a:r>
            <a:br>
              <a:rPr lang="en-US" sz="2800" b="1" dirty="0" smtClean="0">
                <a:latin typeface="Arial Unicode MS" pitchFamily="34" charset="-128"/>
                <a:ea typeface="Arial Unicode MS" pitchFamily="34" charset="-128"/>
                <a:cs typeface="Arial Unicode MS" pitchFamily="34" charset="-128"/>
              </a:rPr>
            </a:br>
            <a:r>
              <a:rPr lang="en-US" sz="2800" b="1" dirty="0">
                <a:latin typeface="Arial Unicode MS" pitchFamily="34" charset="-128"/>
                <a:ea typeface="Arial Unicode MS" pitchFamily="34" charset="-128"/>
                <a:cs typeface="Arial Unicode MS" pitchFamily="34" charset="-128"/>
              </a:rPr>
              <a:t/>
            </a:r>
            <a:br>
              <a:rPr lang="en-US" sz="2800" b="1" dirty="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
            </a:r>
            <a:br>
              <a:rPr lang="en-US"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 Small Churches</a:t>
            </a:r>
            <a:endParaRPr lang="en-US" dirty="0"/>
          </a:p>
        </p:txBody>
      </p:sp>
      <p:sp>
        <p:nvSpPr>
          <p:cNvPr id="4" name="Subtitle 3"/>
          <p:cNvSpPr>
            <a:spLocks noGrp="1"/>
          </p:cNvSpPr>
          <p:nvPr>
            <p:ph type="subTitle" idx="1"/>
          </p:nvPr>
        </p:nvSpPr>
        <p:spPr>
          <a:xfrm>
            <a:off x="2038136" y="3359021"/>
            <a:ext cx="5848512" cy="1186905"/>
          </a:xfrm>
        </p:spPr>
        <p:txBody>
          <a:bodyPr>
            <a:normAutofit/>
          </a:bodyPr>
          <a:lstStyle/>
          <a:p>
            <a:r>
              <a:rPr lang="en-US" sz="3500" b="1" dirty="0">
                <a:latin typeface="Arial Unicode MS" pitchFamily="34" charset="-128"/>
                <a:ea typeface="Arial Unicode MS" pitchFamily="34" charset="-128"/>
                <a:cs typeface="Arial Unicode MS" pitchFamily="34" charset="-128"/>
              </a:rPr>
              <a:t>Doing Theology as Thriving </a:t>
            </a:r>
            <a:r>
              <a:rPr lang="en-US" sz="3500" b="1" dirty="0" smtClean="0">
                <a:latin typeface="Arial Unicode MS" pitchFamily="34" charset="-128"/>
                <a:ea typeface="Arial Unicode MS" pitchFamily="34" charset="-128"/>
                <a:cs typeface="Arial Unicode MS" pitchFamily="34" charset="-128"/>
              </a:rPr>
              <a:t>Base </a:t>
            </a:r>
            <a:r>
              <a:rPr lang="en-US" sz="3500" b="1" dirty="0">
                <a:latin typeface="Arial Unicode MS" pitchFamily="34" charset="-128"/>
                <a:ea typeface="Arial Unicode MS" pitchFamily="34" charset="-128"/>
                <a:cs typeface="Arial Unicode MS" pitchFamily="34" charset="-128"/>
              </a:rPr>
              <a:t>Communities</a:t>
            </a:r>
          </a:p>
          <a:p>
            <a:endParaRPr lang="en-US" dirty="0"/>
          </a:p>
        </p:txBody>
      </p:sp>
      <p:sp>
        <p:nvSpPr>
          <p:cNvPr id="7" name="TextBox 6"/>
          <p:cNvSpPr txBox="1"/>
          <p:nvPr/>
        </p:nvSpPr>
        <p:spPr>
          <a:xfrm>
            <a:off x="444500" y="1714480"/>
            <a:ext cx="8429044" cy="1107996"/>
          </a:xfrm>
          <a:prstGeom prst="rect">
            <a:avLst/>
          </a:prstGeom>
          <a:noFill/>
        </p:spPr>
        <p:txBody>
          <a:bodyPr wrap="square" rtlCol="0">
            <a:spAutoFit/>
          </a:bodyPr>
          <a:lstStyle/>
          <a:p>
            <a:pPr algn="r"/>
            <a:r>
              <a:rPr lang="en-US" sz="6600" dirty="0">
                <a:latin typeface="Arial Unicode MS" pitchFamily="34" charset="-128"/>
                <a:ea typeface="Arial Unicode MS" pitchFamily="34" charset="-128"/>
                <a:cs typeface="Arial Unicode MS" pitchFamily="34" charset="-128"/>
              </a:rPr>
              <a:t>BIG IMPACT</a:t>
            </a:r>
            <a:endParaRPr lang="en-US" sz="66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7217" y="1529953"/>
            <a:ext cx="8772225" cy="4266626"/>
          </a:xfrm>
        </p:spPr>
        <p:txBody>
          <a:bodyPr>
            <a:noAutofit/>
          </a:bodyPr>
          <a:lstStyle/>
          <a:p>
            <a:pPr>
              <a:spcAft>
                <a:spcPts val="3600"/>
              </a:spcAft>
              <a:buSzPct val="100000"/>
              <a:buFont typeface="Wingdings" charset="2"/>
              <a:buChar char="Ø"/>
            </a:pPr>
            <a:r>
              <a:rPr lang="en-US" sz="3200" dirty="0">
                <a:solidFill>
                  <a:srgbClr val="FFFFFF"/>
                </a:solidFill>
                <a:latin typeface="Arial Unicode MS" pitchFamily="34" charset="-128"/>
                <a:ea typeface="Arial Unicode MS" pitchFamily="34" charset="-128"/>
                <a:cs typeface="Arial Unicode MS" pitchFamily="34" charset="-128"/>
              </a:rPr>
              <a:t>The task of developing </a:t>
            </a:r>
            <a:r>
              <a:rPr lang="en-US" sz="3200" dirty="0" smtClean="0">
                <a:solidFill>
                  <a:srgbClr val="FFFFFF"/>
                </a:solidFill>
                <a:latin typeface="Arial Unicode MS" pitchFamily="34" charset="-128"/>
                <a:ea typeface="Arial Unicode MS" pitchFamily="34" charset="-128"/>
                <a:cs typeface="Arial Unicode MS" pitchFamily="34" charset="-128"/>
              </a:rPr>
              <a:t>a </a:t>
            </a:r>
            <a:r>
              <a:rPr lang="en-US" sz="3200" dirty="0">
                <a:solidFill>
                  <a:srgbClr val="FFFFFF"/>
                </a:solidFill>
                <a:latin typeface="Arial Unicode MS" pitchFamily="34" charset="-128"/>
                <a:ea typeface="Arial Unicode MS" pitchFamily="34" charset="-128"/>
                <a:cs typeface="Arial Unicode MS" pitchFamily="34" charset="-128"/>
              </a:rPr>
              <a:t>relevant witness is necessarily an exercise in doing theology </a:t>
            </a:r>
            <a:r>
              <a:rPr lang="en-US" sz="3200" dirty="0" smtClean="0">
                <a:solidFill>
                  <a:srgbClr val="FFFFFF"/>
                </a:solidFill>
                <a:latin typeface="Arial Unicode MS" pitchFamily="34" charset="-128"/>
                <a:ea typeface="Arial Unicode MS" pitchFamily="34" charset="-128"/>
                <a:cs typeface="Arial Unicode MS" pitchFamily="34" charset="-128"/>
              </a:rPr>
              <a:t> </a:t>
            </a:r>
            <a:endParaRPr lang="en-US" sz="3200" dirty="0">
              <a:solidFill>
                <a:srgbClr val="FFFFFF"/>
              </a:solidFill>
              <a:latin typeface="Arial Unicode MS" pitchFamily="34" charset="-128"/>
              <a:ea typeface="Arial Unicode MS" pitchFamily="34" charset="-128"/>
              <a:cs typeface="Arial Unicode MS" pitchFamily="34" charset="-128"/>
            </a:endParaRPr>
          </a:p>
          <a:p>
            <a:pPr>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The church understands its </a:t>
            </a:r>
            <a:r>
              <a:rPr lang="en-US" sz="3200" dirty="0" err="1" smtClean="0">
                <a:solidFill>
                  <a:srgbClr val="FFFFFF"/>
                </a:solidFill>
                <a:latin typeface="Arial Unicode MS" pitchFamily="34" charset="-128"/>
                <a:ea typeface="Arial Unicode MS" pitchFamily="34" charset="-128"/>
                <a:cs typeface="Arial Unicode MS" pitchFamily="34" charset="-128"/>
              </a:rPr>
              <a:t>missional</a:t>
            </a:r>
            <a:r>
              <a:rPr lang="en-US" sz="3200" dirty="0" smtClean="0">
                <a:solidFill>
                  <a:srgbClr val="FFFFFF"/>
                </a:solidFill>
                <a:latin typeface="Arial Unicode MS" pitchFamily="34" charset="-128"/>
                <a:ea typeface="Arial Unicode MS" pitchFamily="34" charset="-128"/>
                <a:cs typeface="Arial Unicode MS" pitchFamily="34" charset="-128"/>
              </a:rPr>
              <a:t> vocation as </a:t>
            </a:r>
            <a:r>
              <a:rPr lang="en-US" sz="3200" i="1" dirty="0" smtClean="0">
                <a:solidFill>
                  <a:srgbClr val="FFFFFF"/>
                </a:solidFill>
                <a:latin typeface="Arial Unicode MS" pitchFamily="34" charset="-128"/>
                <a:ea typeface="Arial Unicode MS" pitchFamily="34" charset="-128"/>
                <a:cs typeface="Arial Unicode MS" pitchFamily="34" charset="-128"/>
              </a:rPr>
              <a:t>bearing witness </a:t>
            </a:r>
            <a:r>
              <a:rPr lang="en-US" sz="3200" dirty="0" smtClean="0">
                <a:solidFill>
                  <a:srgbClr val="FFFFFF"/>
                </a:solidFill>
                <a:latin typeface="Arial Unicode MS" pitchFamily="34" charset="-128"/>
                <a:ea typeface="Arial Unicode MS" pitchFamily="34" charset="-128"/>
                <a:cs typeface="Arial Unicode MS" pitchFamily="34" charset="-128"/>
              </a:rPr>
              <a:t>to the reign of God in the world. (As opposed to</a:t>
            </a:r>
            <a:r>
              <a:rPr lang="en-US" sz="3200" i="1" dirty="0" smtClean="0">
                <a:solidFill>
                  <a:srgbClr val="FFFFFF"/>
                </a:solidFill>
                <a:latin typeface="Arial Unicode MS" pitchFamily="34" charset="-128"/>
                <a:ea typeface="Arial Unicode MS" pitchFamily="34" charset="-128"/>
                <a:cs typeface="Arial Unicode MS" pitchFamily="34" charset="-128"/>
              </a:rPr>
              <a:t> manufacturing </a:t>
            </a:r>
            <a:r>
              <a:rPr lang="en-US" sz="3200" dirty="0" smtClean="0">
                <a:solidFill>
                  <a:srgbClr val="FFFFFF"/>
                </a:solidFill>
                <a:latin typeface="Arial Unicode MS" pitchFamily="34" charset="-128"/>
                <a:ea typeface="Arial Unicode MS" pitchFamily="34" charset="-128"/>
                <a:cs typeface="Arial Unicode MS" pitchFamily="34" charset="-128"/>
              </a:rPr>
              <a:t>the kingdom of God)</a:t>
            </a:r>
            <a:endParaRPr lang="en-US" sz="3200" dirty="0">
              <a:solidFill>
                <a:srgbClr val="FFFFFF"/>
              </a:solidFill>
              <a:latin typeface="Arial Unicode MS" pitchFamily="34" charset="-128"/>
              <a:ea typeface="Arial Unicode MS" pitchFamily="34" charset="-128"/>
              <a:cs typeface="Arial Unicode MS" pitchFamily="34" charset="-128"/>
            </a:endParaRPr>
          </a:p>
        </p:txBody>
      </p:sp>
      <p:sp>
        <p:nvSpPr>
          <p:cNvPr id="3" name="Title 2"/>
          <p:cNvSpPr>
            <a:spLocks noGrp="1"/>
          </p:cNvSpPr>
          <p:nvPr>
            <p:ph type="title"/>
          </p:nvPr>
        </p:nvSpPr>
        <p:spPr>
          <a:xfrm>
            <a:off x="914400" y="243802"/>
            <a:ext cx="7313613" cy="868362"/>
          </a:xfrm>
        </p:spPr>
        <p:txBody>
          <a:bodyPr/>
          <a:lstStyle/>
          <a:p>
            <a:r>
              <a:rPr lang="en-US" b="1" dirty="0">
                <a:latin typeface="Arial Unicode MS" pitchFamily="34" charset="-128"/>
                <a:ea typeface="Arial Unicode MS" pitchFamily="34" charset="-128"/>
                <a:cs typeface="Arial Unicode MS" pitchFamily="34" charset="-128"/>
              </a:rPr>
              <a:t>Two Propositions</a:t>
            </a:r>
            <a:endParaRPr lang="en-US"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147044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763" y="1495661"/>
            <a:ext cx="8684838" cy="4682503"/>
          </a:xfrm>
        </p:spPr>
        <p:txBody>
          <a:bodyPr>
            <a:normAutofit/>
          </a:bodyPr>
          <a:lstStyle/>
          <a:p>
            <a:pPr marL="0" indent="0" algn="ctr">
              <a:buNone/>
            </a:pPr>
            <a:r>
              <a:rPr lang="en-US" sz="4000" b="1" i="1" dirty="0" smtClean="0">
                <a:solidFill>
                  <a:srgbClr val="FFFFFF"/>
                </a:solidFill>
                <a:latin typeface="Franklin Gothic Book"/>
                <a:cs typeface="Franklin Gothic Book"/>
              </a:rPr>
              <a:t>Read </a:t>
            </a:r>
            <a:r>
              <a:rPr lang="en-US" sz="4000" b="1" i="1" dirty="0">
                <a:solidFill>
                  <a:srgbClr val="FFFFFF"/>
                </a:solidFill>
                <a:latin typeface="Franklin Gothic Book"/>
                <a:cs typeface="Franklin Gothic Book"/>
              </a:rPr>
              <a:t>the Bible with the world before you and dream</a:t>
            </a:r>
            <a:r>
              <a:rPr lang="en-US" sz="4000" b="1" i="1" dirty="0" smtClean="0">
                <a:solidFill>
                  <a:srgbClr val="FFFFFF"/>
                </a:solidFill>
                <a:latin typeface="Franklin Gothic Book"/>
                <a:cs typeface="Franklin Gothic Book"/>
              </a:rPr>
              <a:t>!</a:t>
            </a:r>
            <a:endParaRPr lang="en-US" sz="3200" b="1" i="1" dirty="0" smtClean="0">
              <a:solidFill>
                <a:srgbClr val="FFFFFF"/>
              </a:solidFill>
              <a:latin typeface="Franklin Gothic Book"/>
              <a:cs typeface="Franklin Gothic Book"/>
            </a:endParaRPr>
          </a:p>
          <a:p>
            <a:pPr>
              <a:spcBef>
                <a:spcPts val="4400"/>
              </a:spcBef>
              <a:spcAft>
                <a:spcPts val="1800"/>
              </a:spcAft>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Noticing what God is doing in the biblical context? </a:t>
            </a:r>
            <a:r>
              <a:rPr lang="en-US" sz="3200" dirty="0">
                <a:solidFill>
                  <a:srgbClr val="FFFFFF"/>
                </a:solidFill>
                <a:latin typeface="Arial Unicode MS" pitchFamily="34" charset="-128"/>
                <a:ea typeface="Arial Unicode MS" pitchFamily="34" charset="-128"/>
                <a:cs typeface="Arial Unicode MS" pitchFamily="34" charset="-128"/>
              </a:rPr>
              <a:t>i</a:t>
            </a:r>
            <a:r>
              <a:rPr lang="en-US" sz="3200" dirty="0" smtClean="0">
                <a:solidFill>
                  <a:srgbClr val="FFFFFF"/>
                </a:solidFill>
                <a:latin typeface="Arial Unicode MS" pitchFamily="34" charset="-128"/>
                <a:ea typeface="Arial Unicode MS" pitchFamily="34" charset="-128"/>
                <a:cs typeface="Arial Unicode MS" pitchFamily="34" charset="-128"/>
              </a:rPr>
              <a:t>n our rural context?</a:t>
            </a:r>
          </a:p>
          <a:p>
            <a:pPr>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Where is God’s shalom being disrupted in the biblical context? </a:t>
            </a:r>
            <a:r>
              <a:rPr lang="en-US" sz="3200" dirty="0">
                <a:solidFill>
                  <a:srgbClr val="FFFFFF"/>
                </a:solidFill>
                <a:latin typeface="Arial Unicode MS" pitchFamily="34" charset="-128"/>
                <a:ea typeface="Arial Unicode MS" pitchFamily="34" charset="-128"/>
                <a:cs typeface="Arial Unicode MS" pitchFamily="34" charset="-128"/>
              </a:rPr>
              <a:t>i</a:t>
            </a:r>
            <a:r>
              <a:rPr lang="en-US" sz="3200" dirty="0" smtClean="0">
                <a:solidFill>
                  <a:srgbClr val="FFFFFF"/>
                </a:solidFill>
                <a:latin typeface="Arial Unicode MS" pitchFamily="34" charset="-128"/>
                <a:ea typeface="Arial Unicode MS" pitchFamily="34" charset="-128"/>
                <a:cs typeface="Arial Unicode MS" pitchFamily="34" charset="-128"/>
              </a:rPr>
              <a:t>n our rural context?</a:t>
            </a:r>
            <a:endParaRPr lang="en-US" sz="3200" dirty="0">
              <a:solidFill>
                <a:srgbClr val="FFFFFF"/>
              </a:solidFill>
              <a:latin typeface="Arial Unicode MS" pitchFamily="34" charset="-128"/>
              <a:ea typeface="Arial Unicode MS" pitchFamily="34" charset="-128"/>
              <a:cs typeface="Arial Unicode MS" pitchFamily="34" charset="-128"/>
            </a:endParaRPr>
          </a:p>
        </p:txBody>
      </p:sp>
      <p:sp>
        <p:nvSpPr>
          <p:cNvPr id="2" name="Title 1"/>
          <p:cNvSpPr>
            <a:spLocks noGrp="1"/>
          </p:cNvSpPr>
          <p:nvPr>
            <p:ph type="title"/>
          </p:nvPr>
        </p:nvSpPr>
        <p:spPr>
          <a:xfrm>
            <a:off x="0" y="216491"/>
            <a:ext cx="9143999" cy="1231899"/>
          </a:xfrm>
        </p:spPr>
        <p:txBody>
          <a:bodyPr>
            <a:normAutofit/>
          </a:bodyPr>
          <a:lstStyle/>
          <a:p>
            <a:r>
              <a:rPr lang="en-US" sz="5400" b="1" dirty="0" smtClean="0">
                <a:solidFill>
                  <a:srgbClr val="FFFFFF"/>
                </a:solidFill>
                <a:latin typeface="Franklin Gothic Book"/>
                <a:cs typeface="Franklin Gothic Book"/>
              </a:rPr>
              <a:t>Doing Missional Theology</a:t>
            </a:r>
            <a:endParaRPr lang="en-US" sz="5400" b="1" dirty="0">
              <a:solidFill>
                <a:srgbClr val="FFFFFF"/>
              </a:solidFill>
              <a:latin typeface="Franklin Gothic Book"/>
              <a:cs typeface="Franklin Gothic Book"/>
            </a:endParaRPr>
          </a:p>
        </p:txBody>
      </p:sp>
    </p:spTree>
    <p:extLst>
      <p:ext uri="{BB962C8B-B14F-4D97-AF65-F5344CB8AC3E}">
        <p14:creationId xmlns:p14="http://schemas.microsoft.com/office/powerpoint/2010/main" val="3609999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1269873"/>
            <a:ext cx="8488171" cy="2746755"/>
          </a:xfrm>
        </p:spPr>
        <p:txBody>
          <a:bodyPr>
            <a:normAutofit/>
          </a:bodyPr>
          <a:lstStyle/>
          <a:p>
            <a:pPr>
              <a:spcBef>
                <a:spcPts val="0"/>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Trust the Church more than the World</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Economic Development as Congregation-based Ministry</a:t>
            </a:r>
          </a:p>
          <a:p>
            <a:pPr marL="475488" indent="-457200">
              <a:buFont typeface="+mj-lt"/>
              <a:buAutoNum type="arabicPeriod"/>
            </a:pPr>
            <a:endParaRPr lang="en-US" dirty="0"/>
          </a:p>
        </p:txBody>
      </p:sp>
      <p:sp>
        <p:nvSpPr>
          <p:cNvPr id="2" name="Title 1"/>
          <p:cNvSpPr>
            <a:spLocks noGrp="1"/>
          </p:cNvSpPr>
          <p:nvPr>
            <p:ph type="title"/>
          </p:nvPr>
        </p:nvSpPr>
        <p:spPr>
          <a:xfrm>
            <a:off x="167425" y="95582"/>
            <a:ext cx="8822029" cy="1174291"/>
          </a:xfrm>
        </p:spPr>
        <p:txBody>
          <a:bodyPr>
            <a:normAutofit fontScale="90000"/>
          </a:bodyPr>
          <a:lstStyle/>
          <a:p>
            <a:r>
              <a:rPr lang="en-US" sz="4000" b="1" dirty="0" smtClean="0">
                <a:solidFill>
                  <a:srgbClr val="FFFFFF"/>
                </a:solidFill>
                <a:latin typeface="Arial Unicode MS" pitchFamily="34" charset="-128"/>
                <a:ea typeface="Arial Unicode MS" pitchFamily="34" charset="-128"/>
                <a:cs typeface="Arial Unicode MS" pitchFamily="34" charset="-128"/>
              </a:rPr>
              <a:t>Rebuilding </a:t>
            </a:r>
            <a:r>
              <a:rPr lang="en-US" sz="4000" b="1" dirty="0">
                <a:solidFill>
                  <a:srgbClr val="FFFFFF"/>
                </a:solidFill>
                <a:latin typeface="Arial Unicode MS" pitchFamily="34" charset="-128"/>
                <a:ea typeface="Arial Unicode MS" pitchFamily="34" charset="-128"/>
                <a:cs typeface="Arial Unicode MS" pitchFamily="34" charset="-128"/>
              </a:rPr>
              <a:t>the Bridge: </a:t>
            </a:r>
            <a:br>
              <a:rPr lang="en-US" sz="4000" b="1" dirty="0">
                <a:solidFill>
                  <a:srgbClr val="FFFFFF"/>
                </a:solidFill>
                <a:latin typeface="Arial Unicode MS" pitchFamily="34" charset="-128"/>
                <a:ea typeface="Arial Unicode MS" pitchFamily="34" charset="-128"/>
                <a:cs typeface="Arial Unicode MS" pitchFamily="34" charset="-128"/>
              </a:rPr>
            </a:br>
            <a:r>
              <a:rPr lang="en-US" sz="4000" b="1" dirty="0">
                <a:solidFill>
                  <a:srgbClr val="FFFFFF"/>
                </a:solidFill>
                <a:latin typeface="Arial Unicode MS" pitchFamily="34" charset="-128"/>
                <a:ea typeface="Arial Unicode MS" pitchFamily="34" charset="-128"/>
                <a:cs typeface="Arial Unicode MS" pitchFamily="34" charset="-128"/>
              </a:rPr>
              <a:t>Seven Planks for Relevant Witness</a:t>
            </a:r>
          </a:p>
        </p:txBody>
      </p:sp>
    </p:spTree>
    <p:extLst>
      <p:ext uri="{BB962C8B-B14F-4D97-AF65-F5344CB8AC3E}">
        <p14:creationId xmlns:p14="http://schemas.microsoft.com/office/powerpoint/2010/main" val="2043663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889" y="1474691"/>
            <a:ext cx="8488171" cy="5383309"/>
          </a:xfrm>
        </p:spPr>
        <p:txBody>
          <a:bodyPr>
            <a:normAutofit fontScale="92500" lnSpcReduction="10000"/>
          </a:bodyPr>
          <a:lstStyle/>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Trust the Church more than the World</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Economic Development as Congregation-based Ministry</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Rejecting Victim Identities in Shrinking Communities</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Theologically-driven Health Care Solutions</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A Theology of Food </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Acting as Hosts to the Nations</a:t>
            </a:r>
          </a:p>
          <a:p>
            <a:pPr>
              <a:spcBef>
                <a:spcPts val="1875"/>
              </a:spcBef>
              <a:buSzPct val="100000"/>
              <a:buFont typeface="Wingdings" charset="2"/>
              <a:buChar char="Ø"/>
            </a:pPr>
            <a:r>
              <a:rPr lang="en-US" sz="3200" b="1" dirty="0">
                <a:solidFill>
                  <a:srgbClr val="FFFFFF"/>
                </a:solidFill>
                <a:latin typeface="Arial Unicode MS" pitchFamily="34" charset="-128"/>
                <a:ea typeface="Arial Unicode MS" pitchFamily="34" charset="-128"/>
                <a:cs typeface="Arial Unicode MS" pitchFamily="34" charset="-128"/>
              </a:rPr>
              <a:t>An Alternative Theology of Retirement</a:t>
            </a:r>
          </a:p>
          <a:p>
            <a:pPr marL="475488" indent="-457200">
              <a:buFont typeface="+mj-lt"/>
              <a:buAutoNum type="arabicPeriod"/>
            </a:pPr>
            <a:endParaRPr lang="en-US" dirty="0"/>
          </a:p>
        </p:txBody>
      </p:sp>
      <p:sp>
        <p:nvSpPr>
          <p:cNvPr id="2" name="Title 1"/>
          <p:cNvSpPr>
            <a:spLocks noGrp="1"/>
          </p:cNvSpPr>
          <p:nvPr>
            <p:ph type="title"/>
          </p:nvPr>
        </p:nvSpPr>
        <p:spPr>
          <a:xfrm>
            <a:off x="167425" y="95582"/>
            <a:ext cx="8822029" cy="1174291"/>
          </a:xfrm>
        </p:spPr>
        <p:txBody>
          <a:bodyPr>
            <a:normAutofit fontScale="90000"/>
          </a:bodyPr>
          <a:lstStyle/>
          <a:p>
            <a:r>
              <a:rPr lang="en-US" sz="4000" b="1" dirty="0" smtClean="0">
                <a:solidFill>
                  <a:srgbClr val="FFFFFF"/>
                </a:solidFill>
                <a:latin typeface="Arial Unicode MS" pitchFamily="34" charset="-128"/>
                <a:ea typeface="Arial Unicode MS" pitchFamily="34" charset="-128"/>
                <a:cs typeface="Arial Unicode MS" pitchFamily="34" charset="-128"/>
              </a:rPr>
              <a:t>On Earth as in Heaven: Seven Handles </a:t>
            </a:r>
            <a:r>
              <a:rPr lang="en-US" sz="4000" b="1" dirty="0">
                <a:solidFill>
                  <a:srgbClr val="FFFFFF"/>
                </a:solidFill>
                <a:latin typeface="Arial Unicode MS" pitchFamily="34" charset="-128"/>
                <a:ea typeface="Arial Unicode MS" pitchFamily="34" charset="-128"/>
                <a:cs typeface="Arial Unicode MS" pitchFamily="34" charset="-128"/>
              </a:rPr>
              <a:t>for Relevant </a:t>
            </a:r>
            <a:r>
              <a:rPr lang="en-US" sz="4000" b="1" dirty="0" smtClean="0">
                <a:solidFill>
                  <a:srgbClr val="FFFFFF"/>
                </a:solidFill>
                <a:latin typeface="Arial Unicode MS" pitchFamily="34" charset="-128"/>
                <a:ea typeface="Arial Unicode MS" pitchFamily="34" charset="-128"/>
                <a:cs typeface="Arial Unicode MS" pitchFamily="34" charset="-128"/>
              </a:rPr>
              <a:t>Witness </a:t>
            </a:r>
            <a:endParaRPr lang="en-US" sz="4000" b="1" dirty="0">
              <a:solidFill>
                <a:srgbClr val="FFFFFF"/>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30322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865" y="150200"/>
            <a:ext cx="8780425" cy="6063198"/>
          </a:xfrm>
          <a:prstGeom prst="rect">
            <a:avLst/>
          </a:prstGeom>
          <a:noFill/>
        </p:spPr>
        <p:txBody>
          <a:bodyPr wrap="square" rtlCol="0">
            <a:spAutoFit/>
          </a:bodyPr>
          <a:lstStyle/>
          <a:p>
            <a:r>
              <a:rPr lang="en-US" sz="3200" dirty="0">
                <a:latin typeface="Arial Narrow" pitchFamily="34" charset="0"/>
                <a:ea typeface="Arial Unicode MS" pitchFamily="34" charset="-128"/>
                <a:cs typeface="Arial Unicode MS" pitchFamily="34" charset="-128"/>
              </a:rPr>
              <a:t>What is asked of adults now is that they stop going </a:t>
            </a:r>
            <a:r>
              <a:rPr lang="en-US" sz="3200" i="1" dirty="0">
                <a:latin typeface="Arial Narrow" pitchFamily="34" charset="0"/>
                <a:ea typeface="Arial Unicode MS" pitchFamily="34" charset="-128"/>
                <a:cs typeface="Arial Unicode MS" pitchFamily="34" charset="-128"/>
              </a:rPr>
              <a:t>forward</a:t>
            </a:r>
            <a:r>
              <a:rPr lang="en-US" sz="3200" dirty="0">
                <a:latin typeface="Arial Narrow" pitchFamily="34" charset="0"/>
                <a:ea typeface="Arial Unicode MS" pitchFamily="34" charset="-128"/>
                <a:cs typeface="Arial Unicode MS" pitchFamily="34" charset="-128"/>
              </a:rPr>
              <a:t>, to retirement, to Costa Rica, to fortune, and turn to face the young….One can imagine a field with adolescents on one side of a line drawn on the earth and adults on the other side looking in their eyes. The adult in our time is asked to reach his or her hand across the line and pull the youth into adulthood….If we don’t turn to face the young ones, their detachment machines, which are louder and more persistent than ours will, say, “I am not a part of this family,” and they will kill </a:t>
            </a:r>
            <a:r>
              <a:rPr lang="en-US" sz="3200" dirty="0" smtClean="0">
                <a:latin typeface="Arial Narrow" pitchFamily="34" charset="0"/>
                <a:ea typeface="Arial Unicode MS" pitchFamily="34" charset="-128"/>
                <a:cs typeface="Arial Unicode MS" pitchFamily="34" charset="-128"/>
              </a:rPr>
              <a:t>any </a:t>
            </a:r>
            <a:r>
              <a:rPr lang="en-US" sz="3200" dirty="0">
                <a:latin typeface="Arial Narrow" pitchFamily="34" charset="0"/>
                <a:ea typeface="Arial Unicode MS" pitchFamily="34" charset="-128"/>
                <a:cs typeface="Arial Unicode MS" pitchFamily="34" charset="-128"/>
              </a:rPr>
              <a:t>real relationship with their parents.</a:t>
            </a:r>
          </a:p>
          <a:p>
            <a:pPr algn="r"/>
            <a:endParaRPr lang="en-US" dirty="0" smtClean="0">
              <a:latin typeface="Arial Narrow" pitchFamily="34" charset="0"/>
              <a:ea typeface="Arial Unicode MS" pitchFamily="34" charset="-128"/>
              <a:cs typeface="Arial Unicode MS" pitchFamily="34" charset="-128"/>
            </a:endParaRPr>
          </a:p>
          <a:p>
            <a:pPr algn="r"/>
            <a:r>
              <a:rPr lang="en-US" dirty="0" smtClean="0">
                <a:latin typeface="Arial Narrow" pitchFamily="34" charset="0"/>
                <a:ea typeface="Arial Unicode MS" pitchFamily="34" charset="-128"/>
                <a:cs typeface="Arial Unicode MS" pitchFamily="34" charset="-128"/>
              </a:rPr>
              <a:t>-</a:t>
            </a:r>
            <a:r>
              <a:rPr lang="en-US" dirty="0">
                <a:latin typeface="Arial Narrow" pitchFamily="34" charset="0"/>
                <a:ea typeface="Arial Unicode MS" pitchFamily="34" charset="-128"/>
                <a:cs typeface="Arial Unicode MS" pitchFamily="34" charset="-128"/>
              </a:rPr>
              <a:t>-Robert Bly, </a:t>
            </a:r>
            <a:r>
              <a:rPr lang="en-US" i="1" dirty="0">
                <a:latin typeface="Arial Narrow" pitchFamily="34" charset="0"/>
                <a:ea typeface="Arial Unicode MS" pitchFamily="34" charset="-128"/>
                <a:cs typeface="Arial Unicode MS" pitchFamily="34" charset="-128"/>
              </a:rPr>
              <a:t>Sibling Society, </a:t>
            </a:r>
            <a:r>
              <a:rPr lang="en-US" dirty="0" smtClean="0">
                <a:latin typeface="Arial Narrow" pitchFamily="34" charset="0"/>
                <a:ea typeface="Arial Unicode MS" pitchFamily="34" charset="-128"/>
                <a:cs typeface="Arial Unicode MS" pitchFamily="34" charset="-128"/>
              </a:rPr>
              <a:t>1997</a:t>
            </a:r>
            <a:endParaRPr lang="en-US" dirty="0">
              <a:latin typeface="Arial Narrow"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7809184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74291"/>
          </a:xfrm>
          <a:prstGeom prst="rect">
            <a:avLst/>
          </a:prstGeom>
        </p:spPr>
        <p:txBody>
          <a:bodyPr/>
          <a:lstStyle>
            <a:lvl1pPr algn="ctr" defTabSz="914400" rtl="0" eaLnBrk="1" latinLnBrk="0" hangingPunct="1">
              <a:spcBef>
                <a:spcPct val="0"/>
              </a:spcBef>
              <a:buNone/>
              <a:defRPr sz="4600" kern="1200">
                <a:solidFill>
                  <a:schemeClr val="tx1"/>
                </a:solidFill>
                <a:latin typeface="+mj-lt"/>
                <a:ea typeface="+mj-ea"/>
                <a:cs typeface="+mj-cs"/>
              </a:defRPr>
            </a:lvl1pPr>
          </a:lstStyle>
          <a:p>
            <a:r>
              <a:rPr lang="en-US" sz="4000" b="1" dirty="0" smtClean="0">
                <a:solidFill>
                  <a:srgbClr val="FFFFFF"/>
                </a:solidFill>
                <a:latin typeface="Arial Unicode MS" pitchFamily="34" charset="-128"/>
                <a:ea typeface="Arial Unicode MS" pitchFamily="34" charset="-128"/>
                <a:cs typeface="Arial Unicode MS" pitchFamily="34" charset="-128"/>
              </a:rPr>
              <a:t>Rebuilding the Bridge: </a:t>
            </a:r>
            <a:br>
              <a:rPr lang="en-US" sz="4000" b="1" dirty="0" smtClean="0">
                <a:solidFill>
                  <a:srgbClr val="FFFFFF"/>
                </a:solidFill>
                <a:latin typeface="Arial Unicode MS" pitchFamily="34" charset="-128"/>
                <a:ea typeface="Arial Unicode MS" pitchFamily="34" charset="-128"/>
                <a:cs typeface="Arial Unicode MS" pitchFamily="34" charset="-128"/>
              </a:rPr>
            </a:br>
            <a:r>
              <a:rPr lang="en-US" sz="4000" b="1" dirty="0" smtClean="0">
                <a:solidFill>
                  <a:srgbClr val="FFFFFF"/>
                </a:solidFill>
                <a:latin typeface="Arial Unicode MS" pitchFamily="34" charset="-128"/>
                <a:ea typeface="Arial Unicode MS" pitchFamily="34" charset="-128"/>
                <a:cs typeface="Arial Unicode MS" pitchFamily="34" charset="-128"/>
              </a:rPr>
              <a:t>Seven Planks for Relevant Witness</a:t>
            </a:r>
            <a:endParaRPr lang="en-US" sz="4000" b="1" dirty="0">
              <a:solidFill>
                <a:srgbClr val="FFFFFF"/>
              </a:solidFill>
              <a:latin typeface="Arial Unicode MS" pitchFamily="34" charset="-128"/>
              <a:ea typeface="Arial Unicode MS" pitchFamily="34" charset="-128"/>
              <a:cs typeface="Arial Unicode MS" pitchFamily="34" charset="-128"/>
            </a:endParaRPr>
          </a:p>
        </p:txBody>
      </p:sp>
      <p:sp>
        <p:nvSpPr>
          <p:cNvPr id="3" name="Content Placeholder 2"/>
          <p:cNvSpPr txBox="1">
            <a:spLocks/>
          </p:cNvSpPr>
          <p:nvPr/>
        </p:nvSpPr>
        <p:spPr>
          <a:xfrm>
            <a:off x="451143" y="1474691"/>
            <a:ext cx="8321081" cy="5383309"/>
          </a:xfrm>
          <a:prstGeom prst="rect">
            <a:avLst/>
          </a:prstGeom>
        </p:spPr>
        <p:txBody>
          <a:bodyPr>
            <a:normAutofit fontScale="92500" lnSpcReduction="10000"/>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Trust the Church more than the World</a:t>
            </a:r>
          </a:p>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Economic Development as Congregation-based Ministry</a:t>
            </a:r>
          </a:p>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Rejecting Victim Identities in Shrinking Communities</a:t>
            </a:r>
          </a:p>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Theologically-driven Health Care Solutions</a:t>
            </a:r>
          </a:p>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A Theology of Food </a:t>
            </a:r>
          </a:p>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Acting as Hosts to the Nations</a:t>
            </a:r>
          </a:p>
          <a:p>
            <a:pPr>
              <a:spcBef>
                <a:spcPts val="1875"/>
              </a:spcBef>
              <a:buSzPct val="100000"/>
              <a:buFont typeface="Wingdings" charset="2"/>
              <a:buChar char="Ø"/>
            </a:pPr>
            <a:r>
              <a:rPr lang="en-US" sz="3200" dirty="0" smtClean="0">
                <a:solidFill>
                  <a:srgbClr val="FFFFFF"/>
                </a:solidFill>
                <a:latin typeface="Arial Unicode MS" pitchFamily="34" charset="-128"/>
                <a:ea typeface="Arial Unicode MS" pitchFamily="34" charset="-128"/>
                <a:cs typeface="Arial Unicode MS" pitchFamily="34" charset="-128"/>
              </a:rPr>
              <a:t>An Alternative Theology of Retirement</a:t>
            </a:r>
          </a:p>
          <a:p>
            <a:pPr>
              <a:buSzPct val="100000"/>
            </a:pPr>
            <a:endParaRPr lang="en-US" dirty="0"/>
          </a:p>
        </p:txBody>
      </p:sp>
    </p:spTree>
    <p:extLst>
      <p:ext uri="{BB962C8B-B14F-4D97-AF65-F5344CB8AC3E}">
        <p14:creationId xmlns:p14="http://schemas.microsoft.com/office/powerpoint/2010/main" val="32353843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5359914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792</TotalTime>
  <Words>353</Words>
  <Application>Microsoft Macintosh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PowerPoint Presentation</vt:lpstr>
      <vt:lpstr>             Small Churches</vt:lpstr>
      <vt:lpstr>Two Propositions</vt:lpstr>
      <vt:lpstr>Doing Missional Theology</vt:lpstr>
      <vt:lpstr>Rebuilding the Bridge:  Seven Planks for Relevant Witness</vt:lpstr>
      <vt:lpstr>On Earth as in Heaven: Seven Handles for Relevant Witness </vt:lpstr>
      <vt:lpstr>PowerPoint Presentation</vt:lpstr>
      <vt:lpstr>PowerPoint Presentation</vt:lpstr>
      <vt:lpstr>PowerPoint Presentation</vt:lpstr>
    </vt:vector>
  </TitlesOfParts>
  <Company>Central Plains Mennonite Conferene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Boshart</dc:creator>
  <cp:lastModifiedBy>David Boshart</cp:lastModifiedBy>
  <cp:revision>49</cp:revision>
  <dcterms:created xsi:type="dcterms:W3CDTF">2012-03-08T20:43:55Z</dcterms:created>
  <dcterms:modified xsi:type="dcterms:W3CDTF">2016-04-16T19:15:45Z</dcterms:modified>
</cp:coreProperties>
</file>