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301" r:id="rId4"/>
    <p:sldId id="302" r:id="rId5"/>
    <p:sldId id="297" r:id="rId6"/>
    <p:sldId id="258" r:id="rId7"/>
    <p:sldId id="259" r:id="rId8"/>
    <p:sldId id="290" r:id="rId9"/>
    <p:sldId id="309" r:id="rId10"/>
    <p:sldId id="291" r:id="rId11"/>
    <p:sldId id="292" r:id="rId12"/>
    <p:sldId id="293" r:id="rId13"/>
    <p:sldId id="265" r:id="rId14"/>
    <p:sldId id="267" r:id="rId15"/>
    <p:sldId id="266" r:id="rId16"/>
    <p:sldId id="303" r:id="rId17"/>
    <p:sldId id="298" r:id="rId18"/>
    <p:sldId id="296" r:id="rId19"/>
    <p:sldId id="295" r:id="rId20"/>
    <p:sldId id="307" r:id="rId21"/>
    <p:sldId id="305" r:id="rId22"/>
    <p:sldId id="264" r:id="rId23"/>
    <p:sldId id="308" r:id="rId24"/>
    <p:sldId id="279" r:id="rId25"/>
    <p:sldId id="294" r:id="rId26"/>
    <p:sldId id="31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5"/>
    <p:restoredTop sz="92644"/>
  </p:normalViewPr>
  <p:slideViewPr>
    <p:cSldViewPr snapToGrid="0" snapToObjects="1">
      <p:cViewPr varScale="1">
        <p:scale>
          <a:sx n="70" d="100"/>
          <a:sy n="70" d="100"/>
        </p:scale>
        <p:origin x="216"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BFB5EC-42AA-8F43-8F5A-C312865BB941}" type="datetimeFigureOut">
              <a:rPr lang="en-US" smtClean="0"/>
              <a:t>1/29/19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BBC2A-F69F-0049-B272-AD28E1D8F084}" type="slidenum">
              <a:rPr lang="en-US" smtClean="0"/>
              <a:t>‹#›</a:t>
            </a:fld>
            <a:endParaRPr lang="en-US"/>
          </a:p>
        </p:txBody>
      </p:sp>
    </p:spTree>
    <p:extLst>
      <p:ext uri="{BB962C8B-B14F-4D97-AF65-F5344CB8AC3E}">
        <p14:creationId xmlns:p14="http://schemas.microsoft.com/office/powerpoint/2010/main" val="299538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1</a:t>
            </a:fld>
            <a:endParaRPr lang="en-US"/>
          </a:p>
        </p:txBody>
      </p:sp>
    </p:spTree>
    <p:extLst>
      <p:ext uri="{BB962C8B-B14F-4D97-AF65-F5344CB8AC3E}">
        <p14:creationId xmlns:p14="http://schemas.microsoft.com/office/powerpoint/2010/main" val="318952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14</a:t>
            </a:fld>
            <a:endParaRPr lang="en-US"/>
          </a:p>
        </p:txBody>
      </p:sp>
    </p:spTree>
    <p:extLst>
      <p:ext uri="{BB962C8B-B14F-4D97-AF65-F5344CB8AC3E}">
        <p14:creationId xmlns:p14="http://schemas.microsoft.com/office/powerpoint/2010/main" val="3686446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15</a:t>
            </a:fld>
            <a:endParaRPr lang="en-US"/>
          </a:p>
        </p:txBody>
      </p:sp>
    </p:spTree>
    <p:extLst>
      <p:ext uri="{BB962C8B-B14F-4D97-AF65-F5344CB8AC3E}">
        <p14:creationId xmlns:p14="http://schemas.microsoft.com/office/powerpoint/2010/main" val="4206170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16</a:t>
            </a:fld>
            <a:endParaRPr lang="en-US"/>
          </a:p>
        </p:txBody>
      </p:sp>
    </p:spTree>
    <p:extLst>
      <p:ext uri="{BB962C8B-B14F-4D97-AF65-F5344CB8AC3E}">
        <p14:creationId xmlns:p14="http://schemas.microsoft.com/office/powerpoint/2010/main" val="2727823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19</a:t>
            </a:fld>
            <a:endParaRPr lang="en-US"/>
          </a:p>
        </p:txBody>
      </p:sp>
    </p:spTree>
    <p:extLst>
      <p:ext uri="{BB962C8B-B14F-4D97-AF65-F5344CB8AC3E}">
        <p14:creationId xmlns:p14="http://schemas.microsoft.com/office/powerpoint/2010/main" val="594117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20</a:t>
            </a:fld>
            <a:endParaRPr lang="en-US"/>
          </a:p>
        </p:txBody>
      </p:sp>
    </p:spTree>
    <p:extLst>
      <p:ext uri="{BB962C8B-B14F-4D97-AF65-F5344CB8AC3E}">
        <p14:creationId xmlns:p14="http://schemas.microsoft.com/office/powerpoint/2010/main" val="328788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fontAlgn="auto">
              <a:spcBef>
                <a:spcPts val="0"/>
              </a:spcBef>
              <a:spcAft>
                <a:spcPts val="0"/>
              </a:spcAft>
              <a:defRPr/>
            </a:pPr>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21</a:t>
            </a:fld>
            <a:endParaRPr lang="en-US"/>
          </a:p>
        </p:txBody>
      </p:sp>
    </p:spTree>
    <p:extLst>
      <p:ext uri="{BB962C8B-B14F-4D97-AF65-F5344CB8AC3E}">
        <p14:creationId xmlns:p14="http://schemas.microsoft.com/office/powerpoint/2010/main" val="1445432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baseline="0" dirty="0"/>
          </a:p>
        </p:txBody>
      </p:sp>
      <p:sp>
        <p:nvSpPr>
          <p:cNvPr id="4" name="Slide Number Placeholder 3"/>
          <p:cNvSpPr>
            <a:spLocks noGrp="1"/>
          </p:cNvSpPr>
          <p:nvPr>
            <p:ph type="sldNum" sz="quarter" idx="10"/>
          </p:nvPr>
        </p:nvSpPr>
        <p:spPr/>
        <p:txBody>
          <a:bodyPr/>
          <a:lstStyle/>
          <a:p>
            <a:fld id="{3FAB14FD-23AA-EB4C-8160-B585F30078CE}" type="slidenum">
              <a:rPr lang="en-US" smtClean="0"/>
              <a:t>22</a:t>
            </a:fld>
            <a:endParaRPr lang="en-US"/>
          </a:p>
        </p:txBody>
      </p:sp>
    </p:spTree>
    <p:extLst>
      <p:ext uri="{BB962C8B-B14F-4D97-AF65-F5344CB8AC3E}">
        <p14:creationId xmlns:p14="http://schemas.microsoft.com/office/powerpoint/2010/main" val="3776695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dirty="0">
              <a:solidFill>
                <a:schemeClr val="bg1"/>
              </a:solidFill>
            </a:endParaRPr>
          </a:p>
        </p:txBody>
      </p:sp>
      <p:sp>
        <p:nvSpPr>
          <p:cNvPr id="4" name="Slide Number Placeholder 3"/>
          <p:cNvSpPr>
            <a:spLocks noGrp="1"/>
          </p:cNvSpPr>
          <p:nvPr>
            <p:ph type="sldNum" sz="quarter" idx="5"/>
          </p:nvPr>
        </p:nvSpPr>
        <p:spPr/>
        <p:txBody>
          <a:bodyPr/>
          <a:lstStyle/>
          <a:p>
            <a:fld id="{139BBC2A-F69F-0049-B272-AD28E1D8F084}" type="slidenum">
              <a:rPr lang="en-US" smtClean="0"/>
              <a:t>23</a:t>
            </a:fld>
            <a:endParaRPr lang="en-US"/>
          </a:p>
        </p:txBody>
      </p:sp>
    </p:spTree>
    <p:extLst>
      <p:ext uri="{BB962C8B-B14F-4D97-AF65-F5344CB8AC3E}">
        <p14:creationId xmlns:p14="http://schemas.microsoft.com/office/powerpoint/2010/main" val="18319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24</a:t>
            </a:fld>
            <a:endParaRPr lang="en-US"/>
          </a:p>
        </p:txBody>
      </p:sp>
    </p:spTree>
    <p:extLst>
      <p:ext uri="{BB962C8B-B14F-4D97-AF65-F5344CB8AC3E}">
        <p14:creationId xmlns:p14="http://schemas.microsoft.com/office/powerpoint/2010/main" val="4007427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25</a:t>
            </a:fld>
            <a:endParaRPr lang="en-US"/>
          </a:p>
        </p:txBody>
      </p:sp>
    </p:spTree>
    <p:extLst>
      <p:ext uri="{BB962C8B-B14F-4D97-AF65-F5344CB8AC3E}">
        <p14:creationId xmlns:p14="http://schemas.microsoft.com/office/powerpoint/2010/main" val="115729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p>
        </p:txBody>
      </p:sp>
      <p:sp>
        <p:nvSpPr>
          <p:cNvPr id="4" name="Slide Number Placeholder 3"/>
          <p:cNvSpPr>
            <a:spLocks noGrp="1"/>
          </p:cNvSpPr>
          <p:nvPr>
            <p:ph type="sldNum" sz="quarter" idx="5"/>
          </p:nvPr>
        </p:nvSpPr>
        <p:spPr/>
        <p:txBody>
          <a:bodyPr/>
          <a:lstStyle/>
          <a:p>
            <a:fld id="{139BBC2A-F69F-0049-B272-AD28E1D8F084}" type="slidenum">
              <a:rPr lang="en-US" smtClean="0"/>
              <a:t>2</a:t>
            </a:fld>
            <a:endParaRPr lang="en-US"/>
          </a:p>
        </p:txBody>
      </p:sp>
    </p:spTree>
    <p:extLst>
      <p:ext uri="{BB962C8B-B14F-4D97-AF65-F5344CB8AC3E}">
        <p14:creationId xmlns:p14="http://schemas.microsoft.com/office/powerpoint/2010/main" val="1620574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26</a:t>
            </a:fld>
            <a:endParaRPr lang="en-US"/>
          </a:p>
        </p:txBody>
      </p:sp>
    </p:spTree>
    <p:extLst>
      <p:ext uri="{BB962C8B-B14F-4D97-AF65-F5344CB8AC3E}">
        <p14:creationId xmlns:p14="http://schemas.microsoft.com/office/powerpoint/2010/main" val="3476626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5</a:t>
            </a:fld>
            <a:endParaRPr lang="en-US"/>
          </a:p>
        </p:txBody>
      </p:sp>
    </p:spTree>
    <p:extLst>
      <p:ext uri="{BB962C8B-B14F-4D97-AF65-F5344CB8AC3E}">
        <p14:creationId xmlns:p14="http://schemas.microsoft.com/office/powerpoint/2010/main" val="669116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BBC2A-F69F-0049-B272-AD28E1D8F084}" type="slidenum">
              <a:rPr lang="en-US" smtClean="0"/>
              <a:t>6</a:t>
            </a:fld>
            <a:endParaRPr lang="en-US"/>
          </a:p>
        </p:txBody>
      </p:sp>
    </p:spTree>
    <p:extLst>
      <p:ext uri="{BB962C8B-B14F-4D97-AF65-F5344CB8AC3E}">
        <p14:creationId xmlns:p14="http://schemas.microsoft.com/office/powerpoint/2010/main" val="415020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8</a:t>
            </a:fld>
            <a:endParaRPr lang="en-US"/>
          </a:p>
        </p:txBody>
      </p:sp>
    </p:spTree>
    <p:extLst>
      <p:ext uri="{BB962C8B-B14F-4D97-AF65-F5344CB8AC3E}">
        <p14:creationId xmlns:p14="http://schemas.microsoft.com/office/powerpoint/2010/main" val="43403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10</a:t>
            </a:fld>
            <a:endParaRPr lang="en-US"/>
          </a:p>
        </p:txBody>
      </p:sp>
    </p:spTree>
    <p:extLst>
      <p:ext uri="{BB962C8B-B14F-4D97-AF65-F5344CB8AC3E}">
        <p14:creationId xmlns:p14="http://schemas.microsoft.com/office/powerpoint/2010/main" val="2069091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11</a:t>
            </a:fld>
            <a:endParaRPr lang="en-US"/>
          </a:p>
        </p:txBody>
      </p:sp>
    </p:spTree>
    <p:extLst>
      <p:ext uri="{BB962C8B-B14F-4D97-AF65-F5344CB8AC3E}">
        <p14:creationId xmlns:p14="http://schemas.microsoft.com/office/powerpoint/2010/main" val="869174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728C5F63-6AE4-5546-8274-1FD99AD0E3F1}" type="slidenum">
              <a:rPr lang="en-US" smtClean="0"/>
              <a:t>12</a:t>
            </a:fld>
            <a:endParaRPr lang="en-US"/>
          </a:p>
        </p:txBody>
      </p:sp>
    </p:spTree>
    <p:extLst>
      <p:ext uri="{BB962C8B-B14F-4D97-AF65-F5344CB8AC3E}">
        <p14:creationId xmlns:p14="http://schemas.microsoft.com/office/powerpoint/2010/main" val="3238713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28C5F63-6AE4-5546-8274-1FD99AD0E3F1}" type="slidenum">
              <a:rPr lang="en-US" smtClean="0"/>
              <a:t>13</a:t>
            </a:fld>
            <a:endParaRPr lang="en-US"/>
          </a:p>
        </p:txBody>
      </p:sp>
    </p:spTree>
    <p:extLst>
      <p:ext uri="{BB962C8B-B14F-4D97-AF65-F5344CB8AC3E}">
        <p14:creationId xmlns:p14="http://schemas.microsoft.com/office/powerpoint/2010/main" val="1599944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A51E-3D91-C644-A911-BA8AB4C9DF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1FFB3A-1827-134C-AFA6-7E70D95D37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07AF70-F446-714C-9A6F-72B3B5FBDE32}"/>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5" name="Footer Placeholder 4">
            <a:extLst>
              <a:ext uri="{FF2B5EF4-FFF2-40B4-BE49-F238E27FC236}">
                <a16:creationId xmlns:a16="http://schemas.microsoft.com/office/drawing/2014/main" id="{80CBD687-DD3D-4E49-802F-44BBF6B83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ED33D-CABF-9B4D-B629-F71A2F69B791}"/>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331659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192F-5E08-D846-B710-66F4E4F421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389708-9319-FD45-94B8-4DE3086116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33182-0AEF-3946-AE79-2198732ED0B6}"/>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5" name="Footer Placeholder 4">
            <a:extLst>
              <a:ext uri="{FF2B5EF4-FFF2-40B4-BE49-F238E27FC236}">
                <a16:creationId xmlns:a16="http://schemas.microsoft.com/office/drawing/2014/main" id="{3FC7D853-28ED-CC44-8323-1CE5E01F52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FF045-785F-9442-9F47-F914C9429243}"/>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160881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C1213-14BB-E547-9889-53F75175D9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4768B9-B8CB-F145-AE5D-8664884C8AA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BCEB3-75F1-0E40-98CE-36E3122A299B}"/>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5" name="Footer Placeholder 4">
            <a:extLst>
              <a:ext uri="{FF2B5EF4-FFF2-40B4-BE49-F238E27FC236}">
                <a16:creationId xmlns:a16="http://schemas.microsoft.com/office/drawing/2014/main" id="{CF041D8F-BC8B-4647-A805-7C8F957A0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1BE8F-4EE3-5B4A-90A3-55C32B1CBD05}"/>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366319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C913A-DCFD-CC49-8841-0FF27799A3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F3C426-E78E-174B-BECA-063E939C1E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33141-D8EC-8A44-AE5F-A00BCED10874}"/>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5" name="Footer Placeholder 4">
            <a:extLst>
              <a:ext uri="{FF2B5EF4-FFF2-40B4-BE49-F238E27FC236}">
                <a16:creationId xmlns:a16="http://schemas.microsoft.com/office/drawing/2014/main" id="{7C5192A9-939B-2C4A-BE25-A3443A81A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646F0-7DE6-3741-8BBF-9B2C85A744C4}"/>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228739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FE97-DB25-964F-83BC-AEC9357462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5D44F8-B758-4745-81D7-6B0A6FDCE8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45016A-D94D-9E4D-944F-8383E8AA5351}"/>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5" name="Footer Placeholder 4">
            <a:extLst>
              <a:ext uri="{FF2B5EF4-FFF2-40B4-BE49-F238E27FC236}">
                <a16:creationId xmlns:a16="http://schemas.microsoft.com/office/drawing/2014/main" id="{AB0D3260-21A6-4D43-B35C-A8E1108AD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50EF6-A862-814D-ADB7-61D82FF7CA81}"/>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286371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2796E-28AD-FF45-B3CD-AD1E6EE15C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EDD794-7013-B04A-8F15-0FBACD35A5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F2BD1B-601B-8F43-9E65-244369AE34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F0241F-B0B9-DE46-B0C5-89B59687B0AD}"/>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6" name="Footer Placeholder 5">
            <a:extLst>
              <a:ext uri="{FF2B5EF4-FFF2-40B4-BE49-F238E27FC236}">
                <a16:creationId xmlns:a16="http://schemas.microsoft.com/office/drawing/2014/main" id="{C372FA95-48CE-E140-A1B9-0907C739BB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F555E3-E4A9-E346-A1CA-C9BA0EFD0792}"/>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113392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C71E-8126-144B-9751-C99585BB9E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0E0048-B570-D24E-B68C-04F66F15D5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F85862-76AA-964C-BDCE-4130DD7177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40BBAC-87BA-D945-8F82-C1476421C9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B107C0-04E8-A543-8D77-15A3AD7CF5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8E1520-2713-8E43-8BB6-DBBB0D5BB91B}"/>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8" name="Footer Placeholder 7">
            <a:extLst>
              <a:ext uri="{FF2B5EF4-FFF2-40B4-BE49-F238E27FC236}">
                <a16:creationId xmlns:a16="http://schemas.microsoft.com/office/drawing/2014/main" id="{723B2C50-16F5-954A-9A74-6B81EC6678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947E4A-EA93-7648-BF46-05BEC07F5DDA}"/>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2303983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110FF-1F11-D849-BC43-139B88DCD7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32179-8F6E-8B42-8488-1A74E7C9CDA8}"/>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4" name="Footer Placeholder 3">
            <a:extLst>
              <a:ext uri="{FF2B5EF4-FFF2-40B4-BE49-F238E27FC236}">
                <a16:creationId xmlns:a16="http://schemas.microsoft.com/office/drawing/2014/main" id="{E573A52B-9ADF-7D44-945C-0AAD261220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FA136-0382-7341-BCE5-ED9F2DB11B9E}"/>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303371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F43BE-964B-B644-8E59-BAEEDA8BB252}"/>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3" name="Footer Placeholder 2">
            <a:extLst>
              <a:ext uri="{FF2B5EF4-FFF2-40B4-BE49-F238E27FC236}">
                <a16:creationId xmlns:a16="http://schemas.microsoft.com/office/drawing/2014/main" id="{E2E40C2E-3063-A94F-BE56-A5C623310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194F38-E4FA-5C4D-827E-8B48D756DDC1}"/>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358329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5D054-10D6-4E41-8B19-17C11E1F6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AFFF92-EAD3-C643-90D8-38AB53F01D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B110C6-5036-E54D-9D7E-DA0B9EA7D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CFFBDF-88FF-4C41-A1A8-9FEB7AE4CC3A}"/>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6" name="Footer Placeholder 5">
            <a:extLst>
              <a:ext uri="{FF2B5EF4-FFF2-40B4-BE49-F238E27FC236}">
                <a16:creationId xmlns:a16="http://schemas.microsoft.com/office/drawing/2014/main" id="{C3B804CA-A71A-DE41-9BF1-E5ECF9C66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D142AC-6ABD-9443-9D5E-88DD58B90FA4}"/>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217798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83975-B53C-DF45-970F-C261B9CD2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526DF-1F6B-0A4F-9117-3D66A43A13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5708B4-EA65-C740-9C26-5F5AA0E54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692667-9232-9940-8E6B-165B4F03C9BE}"/>
              </a:ext>
            </a:extLst>
          </p:cNvPr>
          <p:cNvSpPr>
            <a:spLocks noGrp="1"/>
          </p:cNvSpPr>
          <p:nvPr>
            <p:ph type="dt" sz="half" idx="10"/>
          </p:nvPr>
        </p:nvSpPr>
        <p:spPr/>
        <p:txBody>
          <a:bodyPr/>
          <a:lstStyle/>
          <a:p>
            <a:fld id="{D3F71910-18EA-564B-B8F7-26B043FCAC68}" type="datetimeFigureOut">
              <a:rPr lang="en-US" smtClean="0"/>
              <a:t>1/29/19</a:t>
            </a:fld>
            <a:endParaRPr lang="en-US"/>
          </a:p>
        </p:txBody>
      </p:sp>
      <p:sp>
        <p:nvSpPr>
          <p:cNvPr id="6" name="Footer Placeholder 5">
            <a:extLst>
              <a:ext uri="{FF2B5EF4-FFF2-40B4-BE49-F238E27FC236}">
                <a16:creationId xmlns:a16="http://schemas.microsoft.com/office/drawing/2014/main" id="{B9E29292-D310-7D44-BC2A-AE33D03DC2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A6EA0-FB4C-DF43-B22F-E74E9148DB19}"/>
              </a:ext>
            </a:extLst>
          </p:cNvPr>
          <p:cNvSpPr>
            <a:spLocks noGrp="1"/>
          </p:cNvSpPr>
          <p:nvPr>
            <p:ph type="sldNum" sz="quarter" idx="12"/>
          </p:nvPr>
        </p:nvSpPr>
        <p:spPr/>
        <p:txBody>
          <a:bodyPr/>
          <a:lstStyle/>
          <a:p>
            <a:fld id="{2CCE9EB9-B95E-6C41-857F-05A75A4CA41C}" type="slidenum">
              <a:rPr lang="en-US" smtClean="0"/>
              <a:t>‹#›</a:t>
            </a:fld>
            <a:endParaRPr lang="en-US"/>
          </a:p>
        </p:txBody>
      </p:sp>
    </p:spTree>
    <p:extLst>
      <p:ext uri="{BB962C8B-B14F-4D97-AF65-F5344CB8AC3E}">
        <p14:creationId xmlns:p14="http://schemas.microsoft.com/office/powerpoint/2010/main" val="373565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6B704-3324-4B40-B13C-5FF9FE3EF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BED275-DC9E-044E-A24E-AB5E472F2C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9C370-46CA-BA46-94FA-C691BE8D0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71910-18EA-564B-B8F7-26B043FCAC68}" type="datetimeFigureOut">
              <a:rPr lang="en-US" smtClean="0"/>
              <a:t>1/29/19</a:t>
            </a:fld>
            <a:endParaRPr lang="en-US"/>
          </a:p>
        </p:txBody>
      </p:sp>
      <p:sp>
        <p:nvSpPr>
          <p:cNvPr id="5" name="Footer Placeholder 4">
            <a:extLst>
              <a:ext uri="{FF2B5EF4-FFF2-40B4-BE49-F238E27FC236}">
                <a16:creationId xmlns:a16="http://schemas.microsoft.com/office/drawing/2014/main" id="{AC994357-E9DC-9142-A07C-6EA8F2379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E7781F-1FB3-D742-B9BE-51ABB7216C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E9EB9-B95E-6C41-857F-05A75A4CA41C}" type="slidenum">
              <a:rPr lang="en-US" smtClean="0"/>
              <a:t>‹#›</a:t>
            </a:fld>
            <a:endParaRPr lang="en-US"/>
          </a:p>
        </p:txBody>
      </p:sp>
    </p:spTree>
    <p:extLst>
      <p:ext uri="{BB962C8B-B14F-4D97-AF65-F5344CB8AC3E}">
        <p14:creationId xmlns:p14="http://schemas.microsoft.com/office/powerpoint/2010/main" val="275019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09BC0C-B8EC-6D4C-885A-0AFC01692B51}"/>
              </a:ext>
            </a:extLst>
          </p:cNvPr>
          <p:cNvSpPr>
            <a:spLocks noGrp="1"/>
          </p:cNvSpPr>
          <p:nvPr>
            <p:ph type="ctrTitle"/>
          </p:nvPr>
        </p:nvSpPr>
        <p:spPr/>
        <p:txBody>
          <a:bodyPr/>
          <a:lstStyle/>
          <a:p>
            <a:pPr algn="l"/>
            <a:r>
              <a:rPr lang="en-US" dirty="0">
                <a:solidFill>
                  <a:schemeClr val="bg1"/>
                </a:solidFill>
              </a:rPr>
              <a:t>The Church:</a:t>
            </a:r>
          </a:p>
        </p:txBody>
      </p:sp>
      <p:sp>
        <p:nvSpPr>
          <p:cNvPr id="5" name="Subtitle 4">
            <a:extLst>
              <a:ext uri="{FF2B5EF4-FFF2-40B4-BE49-F238E27FC236}">
                <a16:creationId xmlns:a16="http://schemas.microsoft.com/office/drawing/2014/main" id="{18B576B7-70D0-0B42-9201-E1564FEC359D}"/>
              </a:ext>
            </a:extLst>
          </p:cNvPr>
          <p:cNvSpPr>
            <a:spLocks noGrp="1"/>
          </p:cNvSpPr>
          <p:nvPr>
            <p:ph type="subTitle" idx="1"/>
          </p:nvPr>
        </p:nvSpPr>
        <p:spPr/>
        <p:txBody>
          <a:bodyPr>
            <a:normAutofit/>
          </a:bodyPr>
          <a:lstStyle/>
          <a:p>
            <a:endParaRPr lang="en-US" sz="3200" dirty="0">
              <a:solidFill>
                <a:schemeClr val="bg1"/>
              </a:solidFill>
            </a:endParaRPr>
          </a:p>
          <a:p>
            <a:pPr algn="r"/>
            <a:r>
              <a:rPr lang="en-US" sz="3200" dirty="0">
                <a:solidFill>
                  <a:schemeClr val="bg1"/>
                </a:solidFill>
              </a:rPr>
              <a:t>A Peculiar People In and For the World</a:t>
            </a:r>
          </a:p>
        </p:txBody>
      </p:sp>
    </p:spTree>
    <p:extLst>
      <p:ext uri="{BB962C8B-B14F-4D97-AF65-F5344CB8AC3E}">
        <p14:creationId xmlns:p14="http://schemas.microsoft.com/office/powerpoint/2010/main" val="97242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984" y="417481"/>
            <a:ext cx="10734260" cy="5970865"/>
          </a:xfrm>
          <a:prstGeom prst="rect">
            <a:avLst/>
          </a:prstGeom>
          <a:noFill/>
        </p:spPr>
        <p:txBody>
          <a:bodyPr wrap="square" rtlCol="0">
            <a:spAutoFit/>
          </a:bodyPr>
          <a:lstStyle/>
          <a:p>
            <a:r>
              <a:rPr lang="en-US" sz="2800" dirty="0">
                <a:solidFill>
                  <a:schemeClr val="bg1"/>
                </a:solidFill>
                <a:latin typeface="Arial"/>
                <a:cs typeface="Arial"/>
              </a:rPr>
              <a:t>The days are surely coming, says the Lord, when</a:t>
            </a:r>
            <a:r>
              <a:rPr lang="en-US" sz="2800" dirty="0">
                <a:latin typeface="Arial"/>
                <a:cs typeface="Arial"/>
              </a:rPr>
              <a:t> </a:t>
            </a:r>
            <a:r>
              <a:rPr lang="en-US" sz="2800" b="1" dirty="0">
                <a:solidFill>
                  <a:srgbClr val="FFFF00"/>
                </a:solidFill>
                <a:latin typeface="Arial"/>
                <a:cs typeface="Arial"/>
              </a:rPr>
              <a:t>I will make a new covenant</a:t>
            </a:r>
            <a:r>
              <a:rPr lang="en-US" sz="2800" dirty="0">
                <a:latin typeface="Arial"/>
                <a:cs typeface="Arial"/>
              </a:rPr>
              <a:t> </a:t>
            </a:r>
            <a:r>
              <a:rPr lang="en-US" sz="2800" dirty="0">
                <a:solidFill>
                  <a:schemeClr val="bg1"/>
                </a:solidFill>
                <a:latin typeface="Arial"/>
                <a:cs typeface="Arial"/>
              </a:rPr>
              <a:t>with the house of Israel and the house of Judah</a:t>
            </a:r>
            <a:r>
              <a:rPr lang="en-US" sz="2800" b="1" dirty="0">
                <a:solidFill>
                  <a:schemeClr val="bg1"/>
                </a:solidFill>
                <a:latin typeface="Arial"/>
                <a:cs typeface="Arial"/>
              </a:rPr>
              <a:t>.</a:t>
            </a:r>
            <a:r>
              <a:rPr lang="en-US" sz="2800" b="1" dirty="0">
                <a:latin typeface="Arial"/>
                <a:cs typeface="Arial"/>
              </a:rPr>
              <a:t> </a:t>
            </a:r>
            <a:r>
              <a:rPr lang="en-US" sz="2800" b="1" dirty="0">
                <a:solidFill>
                  <a:srgbClr val="FFFF00"/>
                </a:solidFill>
                <a:latin typeface="Arial"/>
                <a:cs typeface="Arial"/>
              </a:rPr>
              <a:t>It will not be like the covenant </a:t>
            </a:r>
            <a:r>
              <a:rPr lang="en-US" sz="2800" dirty="0">
                <a:solidFill>
                  <a:schemeClr val="bg1"/>
                </a:solidFill>
                <a:latin typeface="Arial"/>
                <a:cs typeface="Arial"/>
              </a:rPr>
              <a:t>that I made with their ancestors when I took them by the hand to bring them out of the land of Egypt—</a:t>
            </a:r>
            <a:r>
              <a:rPr lang="en-US" sz="2800" b="1" dirty="0">
                <a:solidFill>
                  <a:srgbClr val="FFFF00"/>
                </a:solidFill>
                <a:latin typeface="Arial"/>
                <a:cs typeface="Arial"/>
              </a:rPr>
              <a:t>a covenant that they broke</a:t>
            </a:r>
            <a:r>
              <a:rPr lang="en-US" sz="2800" dirty="0">
                <a:solidFill>
                  <a:schemeClr val="bg1"/>
                </a:solidFill>
                <a:latin typeface="Arial"/>
                <a:cs typeface="Arial"/>
              </a:rPr>
              <a:t>, though I was their husband, says the Lord. But this is the covenant that I will make with the house of Israel after those days, says the Lord: I will put my law within them, and I will write it on their hearts; and I will be their God, and they shall be my people. No longer shall they teach one another, or say to each other</a:t>
            </a:r>
            <a:r>
              <a:rPr lang="en-US" sz="2800" dirty="0">
                <a:latin typeface="Arial"/>
                <a:cs typeface="Arial"/>
              </a:rPr>
              <a:t>,</a:t>
            </a:r>
            <a:r>
              <a:rPr lang="en-US" sz="2800" dirty="0">
                <a:solidFill>
                  <a:schemeClr val="bg1"/>
                </a:solidFill>
                <a:latin typeface="Arial"/>
                <a:cs typeface="Arial"/>
              </a:rPr>
              <a:t> </a:t>
            </a:r>
            <a:r>
              <a:rPr lang="en-US" sz="2800" b="1" dirty="0">
                <a:solidFill>
                  <a:srgbClr val="FFFF00"/>
                </a:solidFill>
                <a:latin typeface="Arial"/>
                <a:cs typeface="Arial"/>
              </a:rPr>
              <a:t>“Know the Lord,” for they shall all know me,</a:t>
            </a:r>
            <a:r>
              <a:rPr lang="en-US" sz="2800" b="1" dirty="0">
                <a:latin typeface="Arial"/>
                <a:cs typeface="Arial"/>
              </a:rPr>
              <a:t> </a:t>
            </a:r>
            <a:r>
              <a:rPr lang="en-US" sz="2800" dirty="0">
                <a:solidFill>
                  <a:schemeClr val="bg1"/>
                </a:solidFill>
                <a:latin typeface="Arial"/>
                <a:cs typeface="Arial"/>
              </a:rPr>
              <a:t>from the least of them to the greatest, says the Lord; for </a:t>
            </a:r>
            <a:r>
              <a:rPr lang="en-US" sz="2800" b="1" dirty="0">
                <a:solidFill>
                  <a:schemeClr val="bg1"/>
                </a:solidFill>
                <a:latin typeface="Arial"/>
                <a:cs typeface="Arial"/>
              </a:rPr>
              <a:t>I will forgive their iniquity</a:t>
            </a:r>
            <a:r>
              <a:rPr lang="en-US" sz="2800" dirty="0">
                <a:solidFill>
                  <a:schemeClr val="bg1"/>
                </a:solidFill>
                <a:latin typeface="Arial"/>
                <a:cs typeface="Arial"/>
              </a:rPr>
              <a:t>, and remember their sin no more.</a:t>
            </a:r>
          </a:p>
          <a:p>
            <a:endParaRPr lang="en-US" sz="2800" dirty="0">
              <a:solidFill>
                <a:schemeClr val="bg1"/>
              </a:solidFill>
              <a:latin typeface="Arial"/>
              <a:cs typeface="Arial"/>
            </a:endParaRPr>
          </a:p>
          <a:p>
            <a:pPr algn="r"/>
            <a:r>
              <a:rPr lang="en-US" dirty="0">
                <a:solidFill>
                  <a:schemeClr val="bg1"/>
                </a:solidFill>
              </a:rPr>
              <a:t>Jeremiah: 31-31-37</a:t>
            </a:r>
          </a:p>
        </p:txBody>
      </p:sp>
    </p:spTree>
    <p:extLst>
      <p:ext uri="{BB962C8B-B14F-4D97-AF65-F5344CB8AC3E}">
        <p14:creationId xmlns:p14="http://schemas.microsoft.com/office/powerpoint/2010/main" val="1441756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79F42E-3F17-FE49-99B1-922F490D2A2C}"/>
              </a:ext>
            </a:extLst>
          </p:cNvPr>
          <p:cNvSpPr/>
          <p:nvPr/>
        </p:nvSpPr>
        <p:spPr>
          <a:xfrm>
            <a:off x="528320" y="609600"/>
            <a:ext cx="11216640" cy="5909310"/>
          </a:xfrm>
          <a:prstGeom prst="rect">
            <a:avLst/>
          </a:prstGeom>
        </p:spPr>
        <p:txBody>
          <a:bodyPr wrap="square">
            <a:spAutoFit/>
          </a:bodyPr>
          <a:lstStyle/>
          <a:p>
            <a:r>
              <a:rPr lang="en-US" sz="4000" dirty="0">
                <a:solidFill>
                  <a:schemeClr val="bg1"/>
                </a:solidFill>
                <a:latin typeface="Arial"/>
                <a:cs typeface="Arial"/>
              </a:rPr>
              <a:t>Then he took a loaf of bread, and when he had given thanks, he broke it and gave it to them, saying, “This is my body, which is given for you. Do this in remembrance of me.” And he did the same with the cup after supper, saying</a:t>
            </a:r>
            <a:r>
              <a:rPr lang="en-US" sz="4000" b="1" dirty="0">
                <a:solidFill>
                  <a:schemeClr val="bg1"/>
                </a:solidFill>
                <a:latin typeface="Arial"/>
                <a:cs typeface="Arial"/>
              </a:rPr>
              <a:t>, </a:t>
            </a:r>
            <a:r>
              <a:rPr lang="en-US" sz="4000" b="1" dirty="0">
                <a:solidFill>
                  <a:srgbClr val="FFFF00"/>
                </a:solidFill>
                <a:latin typeface="Arial"/>
                <a:cs typeface="Arial"/>
              </a:rPr>
              <a:t>“This cup that is poured out for you is the new covenant in my blood.”</a:t>
            </a:r>
          </a:p>
          <a:p>
            <a:pPr algn="r"/>
            <a:endParaRPr lang="en-US" sz="4000" b="1" dirty="0">
              <a:solidFill>
                <a:schemeClr val="bg1"/>
              </a:solidFill>
              <a:latin typeface="Arial"/>
              <a:cs typeface="Arial"/>
            </a:endParaRPr>
          </a:p>
          <a:p>
            <a:pPr algn="r"/>
            <a:r>
              <a:rPr lang="en-US" sz="4000" b="1" dirty="0">
                <a:solidFill>
                  <a:schemeClr val="bg1"/>
                </a:solidFill>
                <a:latin typeface="Arial"/>
                <a:cs typeface="Arial"/>
              </a:rPr>
              <a:t>Luke 22:14-20</a:t>
            </a:r>
          </a:p>
          <a:p>
            <a:r>
              <a:rPr lang="en-US" dirty="0">
                <a:latin typeface="Arial"/>
                <a:cs typeface="Arial"/>
              </a:rPr>
              <a:t> </a:t>
            </a:r>
          </a:p>
        </p:txBody>
      </p:sp>
    </p:spTree>
    <p:extLst>
      <p:ext uri="{BB962C8B-B14F-4D97-AF65-F5344CB8AC3E}">
        <p14:creationId xmlns:p14="http://schemas.microsoft.com/office/powerpoint/2010/main" val="360120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C312E2D-A316-7549-AECD-EB795DEA75B0}"/>
              </a:ext>
            </a:extLst>
          </p:cNvPr>
          <p:cNvSpPr/>
          <p:nvPr/>
        </p:nvSpPr>
        <p:spPr>
          <a:xfrm>
            <a:off x="0" y="0"/>
            <a:ext cx="12192000" cy="5509200"/>
          </a:xfrm>
          <a:prstGeom prst="rect">
            <a:avLst/>
          </a:prstGeom>
        </p:spPr>
        <p:txBody>
          <a:bodyPr wrap="square">
            <a:spAutoFit/>
          </a:bodyPr>
          <a:lstStyle/>
          <a:p>
            <a:r>
              <a:rPr lang="en-US" sz="3200" dirty="0">
                <a:solidFill>
                  <a:schemeClr val="bg1"/>
                </a:solidFill>
                <a:latin typeface="Arial"/>
                <a:cs typeface="Arial"/>
              </a:rPr>
              <a:t>Remember that you were at that time without Christ, being aliens from the commonwealth of Israel, and strangers to the </a:t>
            </a:r>
            <a:r>
              <a:rPr lang="en-US" sz="3200" b="1" dirty="0">
                <a:solidFill>
                  <a:srgbClr val="FFFF00"/>
                </a:solidFill>
                <a:latin typeface="Arial"/>
                <a:cs typeface="Arial"/>
              </a:rPr>
              <a:t>covenants of promise</a:t>
            </a:r>
            <a:r>
              <a:rPr lang="en-US" sz="3200" dirty="0">
                <a:latin typeface="Arial"/>
                <a:cs typeface="Arial"/>
              </a:rPr>
              <a:t>, </a:t>
            </a:r>
            <a:r>
              <a:rPr lang="en-US" sz="3200" dirty="0">
                <a:solidFill>
                  <a:schemeClr val="bg1"/>
                </a:solidFill>
                <a:latin typeface="Arial"/>
                <a:cs typeface="Arial"/>
              </a:rPr>
              <a:t>having no hope and without God in the world</a:t>
            </a:r>
            <a:r>
              <a:rPr lang="is-IS" sz="3200" dirty="0">
                <a:solidFill>
                  <a:schemeClr val="bg1"/>
                </a:solidFill>
                <a:latin typeface="Arial"/>
                <a:cs typeface="Arial"/>
              </a:rPr>
              <a:t>…</a:t>
            </a:r>
          </a:p>
          <a:p>
            <a:endParaRPr lang="is-IS" sz="3200" dirty="0">
              <a:solidFill>
                <a:schemeClr val="bg1"/>
              </a:solidFill>
              <a:latin typeface="Arial"/>
              <a:cs typeface="Arial"/>
            </a:endParaRPr>
          </a:p>
          <a:p>
            <a:r>
              <a:rPr lang="en-US" sz="3200" dirty="0">
                <a:solidFill>
                  <a:schemeClr val="bg1"/>
                </a:solidFill>
                <a:latin typeface="Arial"/>
                <a:cs typeface="Arial"/>
              </a:rPr>
              <a:t>So then you are no longer strangers and aliens, but you are citizens with the saints and also members of the household of God, built upon the foundation of the apostles and prophets, with Christ Jesus himself as the cornerstone. In him the whole structure is joined together and grows to become a dwelling </a:t>
            </a:r>
            <a:r>
              <a:rPr lang="en-US" sz="3200" dirty="0">
                <a:solidFill>
                  <a:srgbClr val="FFFF00"/>
                </a:solidFill>
                <a:latin typeface="Arial"/>
                <a:cs typeface="Arial"/>
              </a:rPr>
              <a:t>[so that we become a place where God’s Spirit dwells in the material world.] </a:t>
            </a:r>
          </a:p>
          <a:p>
            <a:pPr algn="r"/>
            <a:r>
              <a:rPr lang="en-US" sz="2400" dirty="0">
                <a:solidFill>
                  <a:srgbClr val="FFFF00"/>
                </a:solidFill>
                <a:latin typeface="Arial"/>
                <a:cs typeface="Arial"/>
              </a:rPr>
              <a:t>Ephesians 2:12,19-22</a:t>
            </a:r>
          </a:p>
        </p:txBody>
      </p:sp>
    </p:spTree>
    <p:extLst>
      <p:ext uri="{BB962C8B-B14F-4D97-AF65-F5344CB8AC3E}">
        <p14:creationId xmlns:p14="http://schemas.microsoft.com/office/powerpoint/2010/main" val="308979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863" y="596349"/>
            <a:ext cx="11062009" cy="5693866"/>
          </a:xfrm>
          <a:prstGeom prst="rect">
            <a:avLst/>
          </a:prstGeom>
          <a:noFill/>
        </p:spPr>
        <p:txBody>
          <a:bodyPr wrap="square" rtlCol="0">
            <a:spAutoFit/>
          </a:bodyPr>
          <a:lstStyle/>
          <a:p>
            <a:r>
              <a:rPr lang="en-US" sz="2600" b="1" dirty="0">
                <a:solidFill>
                  <a:schemeClr val="bg1"/>
                </a:solidFill>
                <a:latin typeface="Arial"/>
                <a:cs typeface="Arial"/>
              </a:rPr>
              <a:t>Characteristics of Biblical Covenants </a:t>
            </a:r>
          </a:p>
          <a:p>
            <a:endParaRPr lang="en-US" sz="2400" dirty="0">
              <a:solidFill>
                <a:schemeClr val="bg1"/>
              </a:solidFill>
              <a:latin typeface="Arial"/>
              <a:cs typeface="Arial"/>
            </a:endParaRPr>
          </a:p>
          <a:p>
            <a:pPr marL="342900" indent="-342900">
              <a:spcAft>
                <a:spcPts val="1800"/>
              </a:spcAft>
              <a:buFont typeface="Arial"/>
              <a:buChar char="•"/>
            </a:pPr>
            <a:r>
              <a:rPr lang="en-US" sz="2800" dirty="0">
                <a:solidFill>
                  <a:schemeClr val="bg1"/>
                </a:solidFill>
                <a:latin typeface="Arial"/>
                <a:cs typeface="Arial"/>
              </a:rPr>
              <a:t>God is the primary actor – Creatures are participants</a:t>
            </a:r>
          </a:p>
          <a:p>
            <a:pPr marL="342900" indent="-342900">
              <a:spcAft>
                <a:spcPts val="1800"/>
              </a:spcAft>
              <a:buFont typeface="Arial"/>
              <a:buChar char="•"/>
            </a:pPr>
            <a:r>
              <a:rPr lang="en-US" sz="2800" dirty="0">
                <a:solidFill>
                  <a:schemeClr val="bg1"/>
                </a:solidFill>
                <a:latin typeface="Arial"/>
                <a:cs typeface="Arial"/>
              </a:rPr>
              <a:t>Covenants include a declaration and a sign</a:t>
            </a:r>
          </a:p>
          <a:p>
            <a:pPr marL="342900" indent="-342900">
              <a:spcAft>
                <a:spcPts val="1800"/>
              </a:spcAft>
              <a:buFont typeface="Arial"/>
              <a:buChar char="•"/>
            </a:pPr>
            <a:r>
              <a:rPr lang="en-US" sz="2800" dirty="0">
                <a:solidFill>
                  <a:schemeClr val="bg1"/>
                </a:solidFill>
                <a:latin typeface="Arial"/>
                <a:cs typeface="Arial"/>
              </a:rPr>
              <a:t>Covenants are holistic – a melding of lives not just interests.</a:t>
            </a:r>
          </a:p>
          <a:p>
            <a:pPr marL="342900" indent="-342900">
              <a:spcAft>
                <a:spcPts val="1800"/>
              </a:spcAft>
              <a:buFont typeface="Arial"/>
              <a:buChar char="•"/>
            </a:pPr>
            <a:r>
              <a:rPr lang="en-US" sz="2800" dirty="0">
                <a:solidFill>
                  <a:schemeClr val="bg1"/>
                </a:solidFill>
                <a:latin typeface="Arial"/>
                <a:cs typeface="Arial"/>
              </a:rPr>
              <a:t>Covenants enfold persons into a peoplehood</a:t>
            </a:r>
          </a:p>
          <a:p>
            <a:pPr marL="342900" indent="-342900">
              <a:spcAft>
                <a:spcPts val="1800"/>
              </a:spcAft>
              <a:buFont typeface="Arial"/>
              <a:buChar char="•"/>
            </a:pPr>
            <a:r>
              <a:rPr lang="en-US" sz="2800" dirty="0">
                <a:solidFill>
                  <a:schemeClr val="bg1"/>
                </a:solidFill>
                <a:latin typeface="Arial"/>
                <a:cs typeface="Arial"/>
              </a:rPr>
              <a:t>Participants in covenants close their exits</a:t>
            </a:r>
          </a:p>
          <a:p>
            <a:pPr marL="342900" indent="-342900">
              <a:spcAft>
                <a:spcPts val="1800"/>
              </a:spcAft>
              <a:buFont typeface="Arial"/>
              <a:buChar char="•"/>
            </a:pPr>
            <a:r>
              <a:rPr lang="en-US" sz="2800" dirty="0">
                <a:solidFill>
                  <a:schemeClr val="bg1"/>
                </a:solidFill>
                <a:latin typeface="Arial"/>
                <a:cs typeface="Arial"/>
              </a:rPr>
              <a:t>Covenants are all encompassing, enduring and irrevocable</a:t>
            </a:r>
          </a:p>
          <a:p>
            <a:pPr marL="342900" indent="-342900">
              <a:spcAft>
                <a:spcPts val="1800"/>
              </a:spcAft>
              <a:buFont typeface="Arial"/>
              <a:buChar char="•"/>
            </a:pPr>
            <a:r>
              <a:rPr lang="en-US" sz="2800" dirty="0">
                <a:solidFill>
                  <a:schemeClr val="bg1"/>
                </a:solidFill>
                <a:latin typeface="Arial"/>
                <a:cs typeface="Arial"/>
              </a:rPr>
              <a:t>If/When Covenants are replaced it is for the purpose of </a:t>
            </a:r>
            <a:r>
              <a:rPr lang="en-US" sz="2800" i="1" dirty="0">
                <a:solidFill>
                  <a:schemeClr val="bg1"/>
                </a:solidFill>
                <a:latin typeface="Arial"/>
                <a:cs typeface="Arial"/>
              </a:rPr>
              <a:t>increasing </a:t>
            </a:r>
            <a:r>
              <a:rPr lang="en-US" sz="2800" dirty="0">
                <a:solidFill>
                  <a:schemeClr val="bg1"/>
                </a:solidFill>
                <a:latin typeface="Arial"/>
                <a:cs typeface="Arial"/>
              </a:rPr>
              <a:t>interdependence and vulnerability </a:t>
            </a:r>
          </a:p>
        </p:txBody>
      </p:sp>
    </p:spTree>
    <p:extLst>
      <p:ext uri="{BB962C8B-B14F-4D97-AF65-F5344CB8AC3E}">
        <p14:creationId xmlns:p14="http://schemas.microsoft.com/office/powerpoint/2010/main" val="370320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600347"/>
            <a:ext cx="10416209" cy="2862322"/>
          </a:xfrm>
          <a:prstGeom prst="rect">
            <a:avLst/>
          </a:prstGeom>
          <a:noFill/>
        </p:spPr>
        <p:txBody>
          <a:bodyPr wrap="square" rtlCol="0">
            <a:spAutoFit/>
          </a:bodyPr>
          <a:lstStyle/>
          <a:p>
            <a:pPr algn="ctr"/>
            <a:r>
              <a:rPr lang="en-US" sz="3600" b="1" dirty="0">
                <a:solidFill>
                  <a:schemeClr val="bg1"/>
                </a:solidFill>
              </a:rPr>
              <a:t>Covenants: A Working Definition</a:t>
            </a:r>
          </a:p>
          <a:p>
            <a:pPr algn="ctr"/>
            <a:endParaRPr lang="en-US" sz="3600" dirty="0">
              <a:solidFill>
                <a:schemeClr val="bg1"/>
              </a:solidFill>
            </a:endParaRPr>
          </a:p>
          <a:p>
            <a:pPr algn="ctr"/>
            <a:r>
              <a:rPr lang="en-US" sz="3600" dirty="0">
                <a:solidFill>
                  <a:schemeClr val="bg1"/>
                </a:solidFill>
              </a:rPr>
              <a:t>A covenant is a commitment to a holistic and enduring relationship based on unconditional promises memorialized in  signs.</a:t>
            </a:r>
          </a:p>
        </p:txBody>
      </p:sp>
    </p:spTree>
    <p:extLst>
      <p:ext uri="{BB962C8B-B14F-4D97-AF65-F5344CB8AC3E}">
        <p14:creationId xmlns:p14="http://schemas.microsoft.com/office/powerpoint/2010/main" val="368073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24001" y="191346"/>
            <a:ext cx="4453487" cy="6924972"/>
          </a:xfrm>
          <a:prstGeom prst="rect">
            <a:avLst/>
          </a:prstGeom>
          <a:noFill/>
        </p:spPr>
        <p:txBody>
          <a:bodyPr wrap="square" rtlCol="0">
            <a:spAutoFit/>
          </a:bodyPr>
          <a:lstStyle/>
          <a:p>
            <a:r>
              <a:rPr lang="en-US" sz="2600" b="1" dirty="0">
                <a:solidFill>
                  <a:schemeClr val="bg1"/>
                </a:solidFill>
                <a:latin typeface="Arial"/>
                <a:cs typeface="Arial"/>
              </a:rPr>
              <a:t>Contractual Relationships</a:t>
            </a:r>
          </a:p>
          <a:p>
            <a:endParaRPr lang="en-US" sz="2400" b="1" dirty="0">
              <a:solidFill>
                <a:schemeClr val="bg1"/>
              </a:solidFill>
              <a:latin typeface="Arial"/>
              <a:cs typeface="Arial"/>
            </a:endParaRPr>
          </a:p>
          <a:p>
            <a:pPr marL="285750" indent="-285750">
              <a:spcAft>
                <a:spcPts val="1200"/>
              </a:spcAft>
              <a:buFont typeface="Arial"/>
              <a:buChar char="•"/>
            </a:pPr>
            <a:r>
              <a:rPr lang="en-US" sz="2400" dirty="0">
                <a:solidFill>
                  <a:schemeClr val="bg1"/>
                </a:solidFill>
                <a:latin typeface="Arial"/>
                <a:cs typeface="Arial"/>
              </a:rPr>
              <a:t>Individuals choose and create community as they deem necessary</a:t>
            </a:r>
          </a:p>
          <a:p>
            <a:pPr marL="285750" indent="-285750">
              <a:spcAft>
                <a:spcPts val="1200"/>
              </a:spcAft>
              <a:buFont typeface="Arial"/>
              <a:buChar char="•"/>
            </a:pPr>
            <a:r>
              <a:rPr lang="en-US" sz="2400" dirty="0">
                <a:solidFill>
                  <a:schemeClr val="bg1"/>
                </a:solidFill>
                <a:latin typeface="Arial"/>
                <a:cs typeface="Arial"/>
              </a:rPr>
              <a:t>Fosters a union of </a:t>
            </a:r>
            <a:r>
              <a:rPr lang="en-US" sz="2400" i="1" dirty="0">
                <a:solidFill>
                  <a:schemeClr val="bg1"/>
                </a:solidFill>
                <a:latin typeface="Arial"/>
                <a:cs typeface="Arial"/>
              </a:rPr>
              <a:t>interests </a:t>
            </a:r>
            <a:r>
              <a:rPr lang="en-US" sz="2400" dirty="0">
                <a:solidFill>
                  <a:schemeClr val="bg1"/>
                </a:solidFill>
                <a:latin typeface="Arial"/>
                <a:cs typeface="Arial"/>
              </a:rPr>
              <a:t>(is this church helping me grow, meeting my needs?)</a:t>
            </a:r>
          </a:p>
          <a:p>
            <a:pPr marL="285750" indent="-285750">
              <a:spcAft>
                <a:spcPts val="1200"/>
              </a:spcAft>
              <a:buFont typeface="Arial"/>
              <a:buChar char="•"/>
            </a:pPr>
            <a:r>
              <a:rPr lang="en-US" sz="2400" dirty="0">
                <a:solidFill>
                  <a:schemeClr val="bg1"/>
                </a:solidFill>
                <a:latin typeface="Arial"/>
                <a:cs typeface="Arial"/>
              </a:rPr>
              <a:t>Locate religious authority and accountability in the individual’s </a:t>
            </a:r>
            <a:r>
              <a:rPr lang="en-US" sz="2400" i="1" dirty="0">
                <a:solidFill>
                  <a:schemeClr val="bg1"/>
                </a:solidFill>
                <a:latin typeface="Arial"/>
                <a:cs typeface="Arial"/>
              </a:rPr>
              <a:t>personal relationship with God</a:t>
            </a:r>
            <a:endParaRPr lang="en-US" sz="2400" dirty="0">
              <a:solidFill>
                <a:schemeClr val="bg1"/>
              </a:solidFill>
              <a:latin typeface="Arial"/>
              <a:cs typeface="Arial"/>
            </a:endParaRPr>
          </a:p>
          <a:p>
            <a:pPr marL="285750" indent="-285750">
              <a:spcAft>
                <a:spcPts val="1200"/>
              </a:spcAft>
              <a:buFont typeface="Arial"/>
              <a:buChar char="•"/>
            </a:pPr>
            <a:r>
              <a:rPr lang="en-US" sz="2400" dirty="0">
                <a:solidFill>
                  <a:schemeClr val="bg1"/>
                </a:solidFill>
                <a:latin typeface="Arial"/>
                <a:cs typeface="Arial"/>
              </a:rPr>
              <a:t>Are conditional: If the community ceases to meet my needs, the relationship is legitimately nullified</a:t>
            </a:r>
          </a:p>
          <a:p>
            <a:endParaRPr lang="en-US" b="1" dirty="0"/>
          </a:p>
        </p:txBody>
      </p:sp>
      <p:sp>
        <p:nvSpPr>
          <p:cNvPr id="14" name="TextBox 13"/>
          <p:cNvSpPr txBox="1"/>
          <p:nvPr/>
        </p:nvSpPr>
        <p:spPr>
          <a:xfrm>
            <a:off x="6325416" y="191346"/>
            <a:ext cx="4342585" cy="6740306"/>
          </a:xfrm>
          <a:prstGeom prst="rect">
            <a:avLst/>
          </a:prstGeom>
          <a:noFill/>
        </p:spPr>
        <p:txBody>
          <a:bodyPr wrap="square" rtlCol="0">
            <a:spAutoFit/>
          </a:bodyPr>
          <a:lstStyle/>
          <a:p>
            <a:r>
              <a:rPr lang="en-US" sz="2600" b="1" dirty="0">
                <a:solidFill>
                  <a:schemeClr val="bg1"/>
                </a:solidFill>
                <a:latin typeface="Arial"/>
                <a:cs typeface="Arial"/>
              </a:rPr>
              <a:t>Covenantal Relationships</a:t>
            </a:r>
          </a:p>
          <a:p>
            <a:endParaRPr lang="en-US" sz="2400" dirty="0">
              <a:solidFill>
                <a:schemeClr val="bg1"/>
              </a:solidFill>
              <a:latin typeface="Arial"/>
              <a:cs typeface="Arial"/>
            </a:endParaRPr>
          </a:p>
          <a:p>
            <a:pPr marL="342900" indent="-342900">
              <a:spcAft>
                <a:spcPts val="4200"/>
              </a:spcAft>
              <a:buFont typeface="Arial"/>
              <a:buChar char="•"/>
            </a:pPr>
            <a:r>
              <a:rPr lang="en-US" sz="2400" dirty="0">
                <a:solidFill>
                  <a:schemeClr val="bg1"/>
                </a:solidFill>
                <a:latin typeface="Arial"/>
                <a:cs typeface="Arial"/>
              </a:rPr>
              <a:t>The community is the choice and gift of God</a:t>
            </a:r>
          </a:p>
          <a:p>
            <a:pPr marL="342900" indent="-342900">
              <a:spcAft>
                <a:spcPts val="1200"/>
              </a:spcAft>
              <a:buFont typeface="Arial"/>
              <a:buChar char="•"/>
            </a:pPr>
            <a:r>
              <a:rPr lang="en-US" sz="2400" dirty="0">
                <a:solidFill>
                  <a:schemeClr val="bg1"/>
                </a:solidFill>
                <a:latin typeface="Arial"/>
                <a:cs typeface="Arial"/>
              </a:rPr>
              <a:t>Fosters a union of </a:t>
            </a:r>
            <a:r>
              <a:rPr lang="en-US" sz="2400" i="1" dirty="0">
                <a:solidFill>
                  <a:schemeClr val="bg1"/>
                </a:solidFill>
                <a:latin typeface="Arial"/>
                <a:cs typeface="Arial"/>
              </a:rPr>
              <a:t>persons </a:t>
            </a:r>
            <a:r>
              <a:rPr lang="en-US" sz="2400" dirty="0">
                <a:solidFill>
                  <a:schemeClr val="bg1"/>
                </a:solidFill>
                <a:latin typeface="Arial"/>
                <a:cs typeface="Arial"/>
              </a:rPr>
              <a:t>(we give of our very selves to each other)                 </a:t>
            </a:r>
          </a:p>
          <a:p>
            <a:pPr marL="342900" indent="-342900">
              <a:spcAft>
                <a:spcPts val="600"/>
              </a:spcAft>
              <a:buFont typeface="Arial"/>
              <a:buChar char="•"/>
            </a:pPr>
            <a:r>
              <a:rPr lang="en-US" sz="2400" dirty="0">
                <a:solidFill>
                  <a:schemeClr val="bg1"/>
                </a:solidFill>
                <a:latin typeface="Arial"/>
                <a:cs typeface="Arial"/>
              </a:rPr>
              <a:t>Locate authority and accountability in the </a:t>
            </a:r>
            <a:r>
              <a:rPr lang="en-US" sz="2400" i="1" dirty="0">
                <a:solidFill>
                  <a:schemeClr val="bg1"/>
                </a:solidFill>
                <a:latin typeface="Arial"/>
                <a:cs typeface="Arial"/>
              </a:rPr>
              <a:t>church’s mutual discernment.</a:t>
            </a:r>
            <a:endParaRPr lang="en-US" sz="2400" dirty="0">
              <a:solidFill>
                <a:schemeClr val="bg1"/>
              </a:solidFill>
              <a:latin typeface="Arial"/>
              <a:cs typeface="Arial"/>
            </a:endParaRPr>
          </a:p>
          <a:p>
            <a:pPr marL="342900" indent="-342900">
              <a:spcAft>
                <a:spcPts val="1200"/>
              </a:spcAft>
              <a:buFont typeface="Arial"/>
              <a:buChar char="•"/>
            </a:pPr>
            <a:r>
              <a:rPr lang="en-US" sz="2400" dirty="0">
                <a:solidFill>
                  <a:schemeClr val="bg1"/>
                </a:solidFill>
                <a:latin typeface="Arial"/>
                <a:cs typeface="Arial"/>
              </a:rPr>
              <a:t>Are unconditional: Grounded in the self-giving, steadfast love of God. </a:t>
            </a:r>
          </a:p>
          <a:p>
            <a:endParaRPr lang="en-US" sz="2400" dirty="0"/>
          </a:p>
        </p:txBody>
      </p:sp>
    </p:spTree>
    <p:extLst>
      <p:ext uri="{BB962C8B-B14F-4D97-AF65-F5344CB8AC3E}">
        <p14:creationId xmlns:p14="http://schemas.microsoft.com/office/powerpoint/2010/main" val="36283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70A790-3342-5B43-8BCE-1965385C4AEE}"/>
              </a:ext>
            </a:extLst>
          </p:cNvPr>
          <p:cNvSpPr txBox="1"/>
          <p:nvPr/>
        </p:nvSpPr>
        <p:spPr>
          <a:xfrm>
            <a:off x="304800" y="394447"/>
            <a:ext cx="11582400" cy="5878532"/>
          </a:xfrm>
          <a:prstGeom prst="rect">
            <a:avLst/>
          </a:prstGeom>
          <a:noFill/>
        </p:spPr>
        <p:txBody>
          <a:bodyPr wrap="square" rtlCol="0">
            <a:spAutoFit/>
          </a:bodyPr>
          <a:lstStyle/>
          <a:p>
            <a:r>
              <a:rPr lang="en-US" sz="3200" dirty="0">
                <a:solidFill>
                  <a:schemeClr val="bg1"/>
                </a:solidFill>
              </a:rPr>
              <a:t>Christian ecclesiology is foundationally covenantal</a:t>
            </a:r>
          </a:p>
          <a:p>
            <a:endParaRPr lang="en-US" sz="3200" dirty="0">
              <a:solidFill>
                <a:schemeClr val="bg1"/>
              </a:solidFill>
            </a:endParaRPr>
          </a:p>
          <a:p>
            <a:endParaRPr lang="en-US" sz="3200" dirty="0">
              <a:solidFill>
                <a:schemeClr val="bg1"/>
              </a:solidFill>
            </a:endParaRPr>
          </a:p>
          <a:p>
            <a:r>
              <a:rPr lang="en-US" sz="3200" dirty="0">
                <a:solidFill>
                  <a:schemeClr val="bg1"/>
                </a:solidFill>
              </a:rPr>
              <a:t>Our covenantal ecclesiology has a mission that entails both </a:t>
            </a:r>
            <a:r>
              <a:rPr lang="en-US" sz="3200" i="1" dirty="0">
                <a:solidFill>
                  <a:schemeClr val="bg1"/>
                </a:solidFill>
              </a:rPr>
              <a:t>BEING and DOING</a:t>
            </a:r>
          </a:p>
          <a:p>
            <a:endParaRPr lang="en-US" sz="3200" i="1" dirty="0">
              <a:solidFill>
                <a:schemeClr val="bg1"/>
              </a:solidFill>
            </a:endParaRPr>
          </a:p>
          <a:p>
            <a:pPr algn="ctr"/>
            <a:r>
              <a:rPr lang="en-US" sz="3200" dirty="0">
                <a:solidFill>
                  <a:schemeClr val="bg1"/>
                </a:solidFill>
              </a:rPr>
              <a:t>The church is a peoplehood in formation (being), transformed by the loving sacrifice of Jesus Christ, the Son of God, and sent into the world as an agent (doing) of the reconciliation willed by God.  </a:t>
            </a:r>
          </a:p>
          <a:p>
            <a:pPr algn="ctr"/>
            <a:endParaRPr lang="en-US" sz="3200" dirty="0">
              <a:solidFill>
                <a:schemeClr val="bg1"/>
              </a:solidFill>
            </a:endParaRPr>
          </a:p>
          <a:p>
            <a:pPr algn="ctr"/>
            <a:endParaRPr lang="en-US" sz="3200" dirty="0">
              <a:solidFill>
                <a:schemeClr val="bg1"/>
              </a:solidFill>
            </a:endParaRPr>
          </a:p>
          <a:p>
            <a:pPr algn="r"/>
            <a:r>
              <a:rPr lang="en-US" sz="2400" dirty="0">
                <a:solidFill>
                  <a:schemeClr val="bg1"/>
                </a:solidFill>
              </a:rPr>
              <a:t>-Robert J. </a:t>
            </a:r>
            <a:r>
              <a:rPr lang="en-US" sz="2400" dirty="0" err="1">
                <a:solidFill>
                  <a:schemeClr val="bg1"/>
                </a:solidFill>
              </a:rPr>
              <a:t>Suderman</a:t>
            </a:r>
            <a:r>
              <a:rPr lang="en-US" sz="2400" dirty="0">
                <a:solidFill>
                  <a:schemeClr val="bg1"/>
                </a:solidFill>
              </a:rPr>
              <a:t>, Re-Imagining the Church</a:t>
            </a:r>
          </a:p>
        </p:txBody>
      </p:sp>
    </p:spTree>
    <p:extLst>
      <p:ext uri="{BB962C8B-B14F-4D97-AF65-F5344CB8AC3E}">
        <p14:creationId xmlns:p14="http://schemas.microsoft.com/office/powerpoint/2010/main" val="3527412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09A81-7451-F442-A421-345298EB038F}"/>
              </a:ext>
            </a:extLst>
          </p:cNvPr>
          <p:cNvSpPr txBox="1"/>
          <p:nvPr/>
        </p:nvSpPr>
        <p:spPr>
          <a:xfrm>
            <a:off x="1595718" y="1775011"/>
            <a:ext cx="9520517" cy="5509200"/>
          </a:xfrm>
          <a:prstGeom prst="rect">
            <a:avLst/>
          </a:prstGeom>
          <a:noFill/>
        </p:spPr>
        <p:txBody>
          <a:bodyPr wrap="square" rtlCol="0">
            <a:spAutoFit/>
          </a:bodyPr>
          <a:lstStyle/>
          <a:p>
            <a:r>
              <a:rPr lang="en-US" sz="3200" dirty="0">
                <a:solidFill>
                  <a:schemeClr val="bg1"/>
                </a:solidFill>
              </a:rPr>
              <a:t>The church is a peoplehood in formation (being), transformed by the loving sacrifice of Jesus Christ, the Son of God, and sent into the world as an agent (doing) of the reconciliation willed by God.  </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pPr algn="r"/>
            <a:r>
              <a:rPr lang="en-US" sz="2400" dirty="0">
                <a:solidFill>
                  <a:schemeClr val="bg1"/>
                </a:solidFill>
              </a:rPr>
              <a:t>-Robert J. </a:t>
            </a:r>
            <a:r>
              <a:rPr lang="en-US" sz="2400" dirty="0" err="1">
                <a:solidFill>
                  <a:schemeClr val="bg1"/>
                </a:solidFill>
              </a:rPr>
              <a:t>Suderman</a:t>
            </a:r>
            <a:r>
              <a:rPr lang="en-US" sz="2400" dirty="0">
                <a:solidFill>
                  <a:schemeClr val="bg1"/>
                </a:solidFill>
              </a:rPr>
              <a:t>, Re-Imagining the Church</a:t>
            </a:r>
          </a:p>
          <a:p>
            <a:pPr algn="r"/>
            <a:endParaRPr lang="en-US" sz="3200" dirty="0">
              <a:solidFill>
                <a:schemeClr val="bg1"/>
              </a:solidFill>
            </a:endParaRPr>
          </a:p>
        </p:txBody>
      </p:sp>
    </p:spTree>
    <p:extLst>
      <p:ext uri="{BB962C8B-B14F-4D97-AF65-F5344CB8AC3E}">
        <p14:creationId xmlns:p14="http://schemas.microsoft.com/office/powerpoint/2010/main" val="53003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10802-B149-9241-8931-FBF4E54D02D2}"/>
              </a:ext>
            </a:extLst>
          </p:cNvPr>
          <p:cNvSpPr>
            <a:spLocks noGrp="1"/>
          </p:cNvSpPr>
          <p:nvPr>
            <p:ph type="title"/>
          </p:nvPr>
        </p:nvSpPr>
        <p:spPr/>
        <p:txBody>
          <a:bodyPr>
            <a:normAutofit fontScale="90000"/>
          </a:bodyPr>
          <a:lstStyle/>
          <a:p>
            <a:r>
              <a:rPr lang="en-US" dirty="0">
                <a:solidFill>
                  <a:schemeClr val="bg1"/>
                </a:solidFill>
              </a:rPr>
              <a:t>Local and Regional and Global – what is the body of Christ</a:t>
            </a:r>
            <a:br>
              <a:rPr lang="en-US" dirty="0"/>
            </a:br>
            <a:endParaRPr lang="en-US" dirty="0"/>
          </a:p>
        </p:txBody>
      </p:sp>
      <p:sp>
        <p:nvSpPr>
          <p:cNvPr id="3" name="Content Placeholder 2">
            <a:extLst>
              <a:ext uri="{FF2B5EF4-FFF2-40B4-BE49-F238E27FC236}">
                <a16:creationId xmlns:a16="http://schemas.microsoft.com/office/drawing/2014/main" id="{B6DB3E8D-D31D-D649-9AF7-668E80A8BAD2}"/>
              </a:ext>
            </a:extLst>
          </p:cNvPr>
          <p:cNvSpPr>
            <a:spLocks noGrp="1"/>
          </p:cNvSpPr>
          <p:nvPr>
            <p:ph idx="1"/>
          </p:nvPr>
        </p:nvSpPr>
        <p:spPr>
          <a:xfrm>
            <a:off x="536713" y="1825624"/>
            <a:ext cx="11131825" cy="4734201"/>
          </a:xfrm>
        </p:spPr>
        <p:txBody>
          <a:bodyPr>
            <a:normAutofit/>
          </a:bodyPr>
          <a:lstStyle/>
          <a:p>
            <a:pPr lvl="1">
              <a:lnSpc>
                <a:spcPct val="100000"/>
              </a:lnSpc>
              <a:spcBef>
                <a:spcPts val="1700"/>
              </a:spcBef>
            </a:pPr>
            <a:r>
              <a:rPr lang="en-US" sz="3200" dirty="0">
                <a:solidFill>
                  <a:schemeClr val="bg1"/>
                </a:solidFill>
              </a:rPr>
              <a:t>Church is local congregation, as a community of congregations and as a world-wide community of faith. (COF)</a:t>
            </a:r>
          </a:p>
          <a:p>
            <a:pPr lvl="1">
              <a:lnSpc>
                <a:spcPct val="100000"/>
              </a:lnSpc>
              <a:spcBef>
                <a:spcPts val="1700"/>
              </a:spcBef>
            </a:pPr>
            <a:r>
              <a:rPr lang="en-US" sz="3200" dirty="0">
                <a:solidFill>
                  <a:schemeClr val="bg1"/>
                </a:solidFill>
              </a:rPr>
              <a:t>The ecclesiological tension: Local congregation is the basic unit of the Body of Christ, but it is not in itself the Body of Christ.</a:t>
            </a:r>
          </a:p>
          <a:p>
            <a:pPr marL="457200" lvl="1" indent="0">
              <a:lnSpc>
                <a:spcPct val="100000"/>
              </a:lnSpc>
              <a:spcBef>
                <a:spcPts val="1700"/>
              </a:spcBef>
              <a:buNone/>
            </a:pPr>
            <a:r>
              <a:rPr lang="en-US" sz="3200" dirty="0">
                <a:solidFill>
                  <a:schemeClr val="bg1"/>
                </a:solidFill>
              </a:rPr>
              <a:t> </a:t>
            </a:r>
          </a:p>
          <a:p>
            <a:pPr lvl="1">
              <a:lnSpc>
                <a:spcPct val="100000"/>
              </a:lnSpc>
              <a:spcBef>
                <a:spcPts val="1700"/>
              </a:spcBef>
            </a:pPr>
            <a:endParaRPr lang="en-US" sz="3200" dirty="0">
              <a:solidFill>
                <a:schemeClr val="bg1"/>
              </a:solidFill>
            </a:endParaRPr>
          </a:p>
          <a:p>
            <a:endParaRPr lang="en-US" dirty="0"/>
          </a:p>
        </p:txBody>
      </p:sp>
    </p:spTree>
    <p:extLst>
      <p:ext uri="{BB962C8B-B14F-4D97-AF65-F5344CB8AC3E}">
        <p14:creationId xmlns:p14="http://schemas.microsoft.com/office/powerpoint/2010/main" val="4270309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717F54C-AB30-C34D-A693-0F82D21D6624}"/>
              </a:ext>
            </a:extLst>
          </p:cNvPr>
          <p:cNvSpPr/>
          <p:nvPr/>
        </p:nvSpPr>
        <p:spPr>
          <a:xfrm>
            <a:off x="4213853" y="909002"/>
            <a:ext cx="3820160" cy="3210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551B877F-AE62-804F-B65D-A2D9B51E2A39}"/>
              </a:ext>
            </a:extLst>
          </p:cNvPr>
          <p:cNvSpPr/>
          <p:nvPr/>
        </p:nvSpPr>
        <p:spPr>
          <a:xfrm>
            <a:off x="5688498" y="2368920"/>
            <a:ext cx="3820160" cy="3210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BB64B00-FADC-6E42-BEF9-8674586DD7C6}"/>
              </a:ext>
            </a:extLst>
          </p:cNvPr>
          <p:cNvSpPr/>
          <p:nvPr/>
        </p:nvSpPr>
        <p:spPr>
          <a:xfrm>
            <a:off x="2885692" y="2368920"/>
            <a:ext cx="3820160" cy="321056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FD8BF5-B98D-E74B-B402-273C3BF02143}"/>
              </a:ext>
            </a:extLst>
          </p:cNvPr>
          <p:cNvSpPr txBox="1"/>
          <p:nvPr/>
        </p:nvSpPr>
        <p:spPr>
          <a:xfrm>
            <a:off x="3903049" y="1878305"/>
            <a:ext cx="4441771" cy="584775"/>
          </a:xfrm>
          <a:prstGeom prst="rect">
            <a:avLst/>
          </a:prstGeom>
          <a:noFill/>
        </p:spPr>
        <p:txBody>
          <a:bodyPr wrap="square" rtlCol="0">
            <a:spAutoFit/>
          </a:bodyPr>
          <a:lstStyle/>
          <a:p>
            <a:pPr algn="ctr"/>
            <a:r>
              <a:rPr lang="en-US" sz="3200" b="1" dirty="0">
                <a:solidFill>
                  <a:schemeClr val="bg1"/>
                </a:solidFill>
              </a:rPr>
              <a:t>National Church</a:t>
            </a:r>
          </a:p>
        </p:txBody>
      </p:sp>
      <p:sp>
        <p:nvSpPr>
          <p:cNvPr id="9" name="TextBox 8">
            <a:extLst>
              <a:ext uri="{FF2B5EF4-FFF2-40B4-BE49-F238E27FC236}">
                <a16:creationId xmlns:a16="http://schemas.microsoft.com/office/drawing/2014/main" id="{B59CFDDC-E629-D449-B115-8CDBEEEDAFF1}"/>
              </a:ext>
            </a:extLst>
          </p:cNvPr>
          <p:cNvSpPr txBox="1"/>
          <p:nvPr/>
        </p:nvSpPr>
        <p:spPr>
          <a:xfrm>
            <a:off x="3236186" y="4048427"/>
            <a:ext cx="2743200" cy="584775"/>
          </a:xfrm>
          <a:prstGeom prst="rect">
            <a:avLst/>
          </a:prstGeom>
          <a:noFill/>
        </p:spPr>
        <p:txBody>
          <a:bodyPr wrap="square" rtlCol="0">
            <a:spAutoFit/>
          </a:bodyPr>
          <a:lstStyle/>
          <a:p>
            <a:r>
              <a:rPr lang="en-US" sz="3200" b="1" dirty="0">
                <a:solidFill>
                  <a:schemeClr val="bg1"/>
                </a:solidFill>
              </a:rPr>
              <a:t>Congregations</a:t>
            </a:r>
          </a:p>
        </p:txBody>
      </p:sp>
      <p:sp>
        <p:nvSpPr>
          <p:cNvPr id="10" name="TextBox 9">
            <a:extLst>
              <a:ext uri="{FF2B5EF4-FFF2-40B4-BE49-F238E27FC236}">
                <a16:creationId xmlns:a16="http://schemas.microsoft.com/office/drawing/2014/main" id="{EE86415D-F2DE-0643-87DC-280E65CF831E}"/>
              </a:ext>
            </a:extLst>
          </p:cNvPr>
          <p:cNvSpPr txBox="1"/>
          <p:nvPr/>
        </p:nvSpPr>
        <p:spPr>
          <a:xfrm>
            <a:off x="6797040" y="4036748"/>
            <a:ext cx="2265680" cy="584775"/>
          </a:xfrm>
          <a:prstGeom prst="rect">
            <a:avLst/>
          </a:prstGeom>
          <a:noFill/>
        </p:spPr>
        <p:txBody>
          <a:bodyPr wrap="square" rtlCol="0">
            <a:spAutoFit/>
          </a:bodyPr>
          <a:lstStyle/>
          <a:p>
            <a:pPr algn="ctr"/>
            <a:r>
              <a:rPr lang="en-US" sz="3200" b="1" dirty="0">
                <a:solidFill>
                  <a:schemeClr val="bg1"/>
                </a:solidFill>
              </a:rPr>
              <a:t>Conferences</a:t>
            </a:r>
          </a:p>
        </p:txBody>
      </p:sp>
      <p:sp>
        <p:nvSpPr>
          <p:cNvPr id="12" name="Oval 11">
            <a:extLst>
              <a:ext uri="{FF2B5EF4-FFF2-40B4-BE49-F238E27FC236}">
                <a16:creationId xmlns:a16="http://schemas.microsoft.com/office/drawing/2014/main" id="{DBC460BD-C80C-AE44-A8E2-9EC5B6E29966}"/>
              </a:ext>
            </a:extLst>
          </p:cNvPr>
          <p:cNvSpPr/>
          <p:nvPr/>
        </p:nvSpPr>
        <p:spPr>
          <a:xfrm>
            <a:off x="1883628" y="650085"/>
            <a:ext cx="8480611" cy="5641293"/>
          </a:xfrm>
          <a:prstGeom prst="ellipse">
            <a:avLst/>
          </a:prstGeom>
          <a:noFill/>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AF64068-7A8B-0443-9C4F-329FF73D9B0F}"/>
              </a:ext>
            </a:extLst>
          </p:cNvPr>
          <p:cNvSpPr txBox="1"/>
          <p:nvPr/>
        </p:nvSpPr>
        <p:spPr>
          <a:xfrm rot="16200000">
            <a:off x="-299185" y="3178345"/>
            <a:ext cx="2600082" cy="584775"/>
          </a:xfrm>
          <a:prstGeom prst="rect">
            <a:avLst/>
          </a:prstGeom>
          <a:noFill/>
        </p:spPr>
        <p:txBody>
          <a:bodyPr wrap="square" rtlCol="0">
            <a:spAutoFit/>
          </a:bodyPr>
          <a:lstStyle/>
          <a:p>
            <a:r>
              <a:rPr lang="en-US" sz="3200" b="1" dirty="0">
                <a:solidFill>
                  <a:schemeClr val="bg1"/>
                </a:solidFill>
              </a:rPr>
              <a:t>Global Church</a:t>
            </a:r>
          </a:p>
        </p:txBody>
      </p:sp>
      <p:sp>
        <p:nvSpPr>
          <p:cNvPr id="3" name="TextBox 2">
            <a:extLst>
              <a:ext uri="{FF2B5EF4-FFF2-40B4-BE49-F238E27FC236}">
                <a16:creationId xmlns:a16="http://schemas.microsoft.com/office/drawing/2014/main" id="{BDC8BD4A-4D83-F849-AF1F-0DB8AD6666D6}"/>
              </a:ext>
            </a:extLst>
          </p:cNvPr>
          <p:cNvSpPr txBox="1"/>
          <p:nvPr/>
        </p:nvSpPr>
        <p:spPr>
          <a:xfrm rot="5400000">
            <a:off x="9428570" y="3424729"/>
            <a:ext cx="3562258" cy="584775"/>
          </a:xfrm>
          <a:prstGeom prst="rect">
            <a:avLst/>
          </a:prstGeom>
          <a:noFill/>
        </p:spPr>
        <p:txBody>
          <a:bodyPr wrap="square" rtlCol="0">
            <a:spAutoFit/>
          </a:bodyPr>
          <a:lstStyle/>
          <a:p>
            <a:r>
              <a:rPr lang="en-US" sz="3200" b="1" dirty="0">
                <a:solidFill>
                  <a:schemeClr val="bg1"/>
                </a:solidFill>
              </a:rPr>
              <a:t>Ecumenical Church</a:t>
            </a:r>
          </a:p>
        </p:txBody>
      </p:sp>
    </p:spTree>
    <p:extLst>
      <p:ext uri="{BB962C8B-B14F-4D97-AF65-F5344CB8AC3E}">
        <p14:creationId xmlns:p14="http://schemas.microsoft.com/office/powerpoint/2010/main" val="289647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B8F04-2D92-AB4C-BC0D-D09768136CB9}"/>
              </a:ext>
            </a:extLst>
          </p:cNvPr>
          <p:cNvSpPr>
            <a:spLocks noGrp="1"/>
          </p:cNvSpPr>
          <p:nvPr>
            <p:ph type="title"/>
          </p:nvPr>
        </p:nvSpPr>
        <p:spPr/>
        <p:txBody>
          <a:bodyPr/>
          <a:lstStyle/>
          <a:p>
            <a:r>
              <a:rPr lang="en-US" dirty="0">
                <a:solidFill>
                  <a:schemeClr val="bg1"/>
                </a:solidFill>
              </a:rPr>
              <a:t>The Challenge of Anabaptist Ecclesiology</a:t>
            </a:r>
          </a:p>
        </p:txBody>
      </p:sp>
      <p:sp>
        <p:nvSpPr>
          <p:cNvPr id="3" name="Content Placeholder 2">
            <a:extLst>
              <a:ext uri="{FF2B5EF4-FFF2-40B4-BE49-F238E27FC236}">
                <a16:creationId xmlns:a16="http://schemas.microsoft.com/office/drawing/2014/main" id="{C755DE3D-4622-CE42-8EC2-B325EB4C895A}"/>
              </a:ext>
            </a:extLst>
          </p:cNvPr>
          <p:cNvSpPr>
            <a:spLocks noGrp="1"/>
          </p:cNvSpPr>
          <p:nvPr>
            <p:ph idx="1"/>
          </p:nvPr>
        </p:nvSpPr>
        <p:spPr>
          <a:xfrm>
            <a:off x="419100" y="1825625"/>
            <a:ext cx="11353800" cy="4351338"/>
          </a:xfrm>
        </p:spPr>
        <p:txBody>
          <a:bodyPr>
            <a:normAutofit fontScale="92500" lnSpcReduction="10000"/>
          </a:bodyPr>
          <a:lstStyle/>
          <a:p>
            <a:pPr>
              <a:spcBef>
                <a:spcPts val="2800"/>
              </a:spcBef>
            </a:pPr>
            <a:r>
              <a:rPr lang="en-US" sz="3600" dirty="0">
                <a:solidFill>
                  <a:schemeClr val="bg1"/>
                </a:solidFill>
              </a:rPr>
              <a:t>The Manifold Images of the Church in the Biblical Material </a:t>
            </a:r>
          </a:p>
          <a:p>
            <a:pPr lvl="0">
              <a:spcBef>
                <a:spcPts val="2800"/>
              </a:spcBef>
            </a:pPr>
            <a:r>
              <a:rPr lang="en-US" sz="3600" dirty="0">
                <a:solidFill>
                  <a:schemeClr val="bg1"/>
                </a:solidFill>
              </a:rPr>
              <a:t>The Polygenesis of the Anabaptist Movement</a:t>
            </a:r>
          </a:p>
          <a:p>
            <a:pPr lvl="0">
              <a:spcBef>
                <a:spcPts val="2800"/>
              </a:spcBef>
            </a:pPr>
            <a:r>
              <a:rPr lang="en-US" sz="3600" dirty="0">
                <a:solidFill>
                  <a:schemeClr val="bg1"/>
                </a:solidFill>
              </a:rPr>
              <a:t>Anabaptist Vision Recovered</a:t>
            </a:r>
          </a:p>
          <a:p>
            <a:pPr lvl="0">
              <a:spcBef>
                <a:spcPts val="2800"/>
              </a:spcBef>
            </a:pPr>
            <a:r>
              <a:rPr lang="en-US" sz="3600" dirty="0">
                <a:solidFill>
                  <a:schemeClr val="bg1"/>
                </a:solidFill>
              </a:rPr>
              <a:t>The Missional Church Ecclesiology</a:t>
            </a:r>
          </a:p>
          <a:p>
            <a:pPr>
              <a:spcBef>
                <a:spcPts val="2800"/>
              </a:spcBef>
            </a:pPr>
            <a:r>
              <a:rPr lang="en-US" sz="3600" dirty="0">
                <a:solidFill>
                  <a:schemeClr val="bg1"/>
                </a:solidFill>
              </a:rPr>
              <a:t>Socio-Political Models and Movements</a:t>
            </a:r>
          </a:p>
          <a:p>
            <a:pPr lvl="0">
              <a:spcBef>
                <a:spcPts val="2800"/>
              </a:spcBef>
            </a:pPr>
            <a:r>
              <a:rPr lang="en-US" sz="3600" dirty="0">
                <a:solidFill>
                  <a:schemeClr val="bg1"/>
                </a:solidFill>
              </a:rPr>
              <a:t>The Little ”Flock” in the Midst of Main-Line Polities</a:t>
            </a:r>
          </a:p>
          <a:p>
            <a:pPr marL="0" indent="0">
              <a:buNone/>
            </a:pPr>
            <a:endParaRPr lang="en-US" dirty="0">
              <a:solidFill>
                <a:schemeClr val="bg1"/>
              </a:solidFill>
            </a:endParaRPr>
          </a:p>
        </p:txBody>
      </p:sp>
    </p:spTree>
    <p:extLst>
      <p:ext uri="{BB962C8B-B14F-4D97-AF65-F5344CB8AC3E}">
        <p14:creationId xmlns:p14="http://schemas.microsoft.com/office/powerpoint/2010/main" val="154644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2192-63E4-7243-8389-7CB7BAA72A56}"/>
              </a:ext>
            </a:extLst>
          </p:cNvPr>
          <p:cNvSpPr txBox="1">
            <a:spLocks/>
          </p:cNvSpPr>
          <p:nvPr/>
        </p:nvSpPr>
        <p:spPr>
          <a:xfrm>
            <a:off x="838200" y="365125"/>
            <a:ext cx="10515600" cy="1325563"/>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Local and Regional and Global – What is the body of Christ?</a:t>
            </a:r>
            <a:br>
              <a:rPr lang="en-US" dirty="0"/>
            </a:br>
            <a:endParaRPr lang="en-US" dirty="0"/>
          </a:p>
        </p:txBody>
      </p:sp>
      <p:sp>
        <p:nvSpPr>
          <p:cNvPr id="3" name="Content Placeholder 2">
            <a:extLst>
              <a:ext uri="{FF2B5EF4-FFF2-40B4-BE49-F238E27FC236}">
                <a16:creationId xmlns:a16="http://schemas.microsoft.com/office/drawing/2014/main" id="{7D5FF447-01F1-494B-A385-97A6DBC16023}"/>
              </a:ext>
            </a:extLst>
          </p:cNvPr>
          <p:cNvSpPr txBox="1">
            <a:spLocks/>
          </p:cNvSpPr>
          <p:nvPr/>
        </p:nvSpPr>
        <p:spPr>
          <a:xfrm>
            <a:off x="536713" y="1825624"/>
            <a:ext cx="11131825" cy="4734201"/>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spcBef>
                <a:spcPts val="1700"/>
              </a:spcBef>
            </a:pPr>
            <a:r>
              <a:rPr lang="en-US" sz="3200" dirty="0">
                <a:solidFill>
                  <a:schemeClr val="bg1"/>
                </a:solidFill>
              </a:rPr>
              <a:t>Church is local congregation, as a community of congregations and as a world-wide community of faith. (COF)</a:t>
            </a:r>
          </a:p>
          <a:p>
            <a:pPr lvl="1">
              <a:lnSpc>
                <a:spcPct val="100000"/>
              </a:lnSpc>
              <a:spcBef>
                <a:spcPts val="1700"/>
              </a:spcBef>
            </a:pPr>
            <a:r>
              <a:rPr lang="en-US" sz="3200" dirty="0">
                <a:solidFill>
                  <a:schemeClr val="bg1"/>
                </a:solidFill>
              </a:rPr>
              <a:t> The ecclesiological tension: Local congregation is the basic unit of the Body of Christ, but it is not in itself the Body of Christ.</a:t>
            </a:r>
          </a:p>
          <a:p>
            <a:pPr lvl="1">
              <a:lnSpc>
                <a:spcPct val="100000"/>
              </a:lnSpc>
              <a:spcBef>
                <a:spcPts val="1700"/>
              </a:spcBef>
            </a:pPr>
            <a:r>
              <a:rPr lang="en-US" sz="3200" dirty="0">
                <a:solidFill>
                  <a:schemeClr val="bg1"/>
                </a:solidFill>
              </a:rPr>
              <a:t>Interlocutor structures are useful, needed, and </a:t>
            </a:r>
            <a:r>
              <a:rPr lang="en-US" sz="3200" b="1" i="1" dirty="0">
                <a:solidFill>
                  <a:schemeClr val="bg1"/>
                </a:solidFill>
              </a:rPr>
              <a:t>inevitable</a:t>
            </a:r>
          </a:p>
          <a:p>
            <a:pPr lvl="1">
              <a:lnSpc>
                <a:spcPct val="100000"/>
              </a:lnSpc>
              <a:spcBef>
                <a:spcPts val="1700"/>
              </a:spcBef>
            </a:pPr>
            <a:r>
              <a:rPr lang="en-US" sz="3200" dirty="0">
                <a:solidFill>
                  <a:schemeClr val="bg1"/>
                </a:solidFill>
              </a:rPr>
              <a:t>What interlocutor structures are needed to support the resilience and witness of the local, regional and global church?</a:t>
            </a:r>
          </a:p>
          <a:p>
            <a:pPr marL="457200" lvl="1" indent="0">
              <a:lnSpc>
                <a:spcPct val="100000"/>
              </a:lnSpc>
              <a:spcBef>
                <a:spcPts val="1700"/>
              </a:spcBef>
              <a:buFont typeface="Arial" panose="020B0604020202020204" pitchFamily="34" charset="0"/>
              <a:buNone/>
            </a:pPr>
            <a:r>
              <a:rPr lang="en-US" sz="3200" dirty="0">
                <a:solidFill>
                  <a:schemeClr val="bg1"/>
                </a:solidFill>
              </a:rPr>
              <a:t> </a:t>
            </a:r>
          </a:p>
          <a:p>
            <a:pPr lvl="1">
              <a:lnSpc>
                <a:spcPct val="100000"/>
              </a:lnSpc>
              <a:spcBef>
                <a:spcPts val="1700"/>
              </a:spcBef>
            </a:pPr>
            <a:endParaRPr lang="en-US" sz="3200" dirty="0">
              <a:solidFill>
                <a:schemeClr val="bg1"/>
              </a:solidFill>
            </a:endParaRPr>
          </a:p>
          <a:p>
            <a:endParaRPr lang="en-US" dirty="0"/>
          </a:p>
        </p:txBody>
      </p:sp>
    </p:spTree>
    <p:extLst>
      <p:ext uri="{BB962C8B-B14F-4D97-AF65-F5344CB8AC3E}">
        <p14:creationId xmlns:p14="http://schemas.microsoft.com/office/powerpoint/2010/main" val="2171325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5">
            <a:extLst>
              <a:ext uri="{FF2B5EF4-FFF2-40B4-BE49-F238E27FC236}">
                <a16:creationId xmlns:a16="http://schemas.microsoft.com/office/drawing/2014/main" id="{82769E4C-E068-E04B-91F5-CAC93BD8B17F}"/>
              </a:ext>
            </a:extLst>
          </p:cNvPr>
          <p:cNvSpPr/>
          <p:nvPr/>
        </p:nvSpPr>
        <p:spPr>
          <a:xfrm>
            <a:off x="1748117" y="1147483"/>
            <a:ext cx="8901953" cy="3962400"/>
          </a:xfrm>
          <a:prstGeom prst="triangle">
            <a:avLst/>
          </a:prstGeom>
          <a:noFill/>
          <a:ln w="63500" cap="flat" cmpd="sng" algn="ctr">
            <a:solidFill>
              <a:schemeClr val="bg1"/>
            </a:solidFill>
            <a:prstDash val="solid"/>
          </a:ln>
          <a:effectLst/>
        </p:spPr>
        <p:txBody>
          <a:bodyPr anchor="ctr"/>
          <a:lstStyle/>
          <a:p>
            <a:pPr algn="ctr" fontAlgn="auto">
              <a:spcBef>
                <a:spcPts val="0"/>
              </a:spcBef>
              <a:spcAft>
                <a:spcPts val="0"/>
              </a:spcAft>
              <a:defRPr/>
            </a:pPr>
            <a:endParaRPr lang="en-US" kern="0">
              <a:solidFill>
                <a:schemeClr val="bg1"/>
              </a:solidFill>
              <a:latin typeface="Calibri"/>
            </a:endParaRPr>
          </a:p>
        </p:txBody>
      </p:sp>
      <p:sp>
        <p:nvSpPr>
          <p:cNvPr id="5" name="TextBox 4">
            <a:extLst>
              <a:ext uri="{FF2B5EF4-FFF2-40B4-BE49-F238E27FC236}">
                <a16:creationId xmlns:a16="http://schemas.microsoft.com/office/drawing/2014/main" id="{3F781956-A2E8-1848-8DB4-37D7FAB532EC}"/>
              </a:ext>
            </a:extLst>
          </p:cNvPr>
          <p:cNvSpPr txBox="1">
            <a:spLocks noChangeArrowheads="1"/>
          </p:cNvSpPr>
          <p:nvPr/>
        </p:nvSpPr>
        <p:spPr bwMode="auto">
          <a:xfrm>
            <a:off x="0" y="5493387"/>
            <a:ext cx="3415866"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pPr algn="ctr"/>
            <a:r>
              <a:rPr lang="en-US" altLang="en-US" sz="3200" b="1" dirty="0">
                <a:solidFill>
                  <a:schemeClr val="bg1"/>
                </a:solidFill>
                <a:latin typeface="Calibri" panose="020F0502020204030204" pitchFamily="34" charset="0"/>
              </a:rPr>
              <a:t>Pioneers</a:t>
            </a:r>
          </a:p>
        </p:txBody>
      </p:sp>
      <p:sp>
        <p:nvSpPr>
          <p:cNvPr id="6" name="TextBox 5">
            <a:extLst>
              <a:ext uri="{FF2B5EF4-FFF2-40B4-BE49-F238E27FC236}">
                <a16:creationId xmlns:a16="http://schemas.microsoft.com/office/drawing/2014/main" id="{FE40ADCD-EABC-EE40-B6C9-282B931A18FE}"/>
              </a:ext>
            </a:extLst>
          </p:cNvPr>
          <p:cNvSpPr txBox="1">
            <a:spLocks noChangeArrowheads="1"/>
          </p:cNvSpPr>
          <p:nvPr/>
        </p:nvSpPr>
        <p:spPr bwMode="auto">
          <a:xfrm>
            <a:off x="8818153" y="5493387"/>
            <a:ext cx="310533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pPr algn="ctr"/>
            <a:r>
              <a:rPr lang="en-US" altLang="en-US" sz="3200" b="1" dirty="0">
                <a:solidFill>
                  <a:schemeClr val="bg1"/>
                </a:solidFill>
                <a:latin typeface="Calibri" panose="020F0502020204030204" pitchFamily="34" charset="0"/>
              </a:rPr>
              <a:t>Settlers</a:t>
            </a:r>
          </a:p>
        </p:txBody>
      </p:sp>
      <p:sp>
        <p:nvSpPr>
          <p:cNvPr id="7" name="TextBox 6">
            <a:extLst>
              <a:ext uri="{FF2B5EF4-FFF2-40B4-BE49-F238E27FC236}">
                <a16:creationId xmlns:a16="http://schemas.microsoft.com/office/drawing/2014/main" id="{A6CCC11E-F70F-F640-B4B1-84481A30537C}"/>
              </a:ext>
            </a:extLst>
          </p:cNvPr>
          <p:cNvSpPr txBox="1">
            <a:spLocks noChangeArrowheads="1"/>
          </p:cNvSpPr>
          <p:nvPr/>
        </p:nvSpPr>
        <p:spPr bwMode="auto">
          <a:xfrm>
            <a:off x="4594671" y="422640"/>
            <a:ext cx="3208844" cy="584200"/>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3200" b="1" kern="0" dirty="0">
                <a:solidFill>
                  <a:schemeClr val="bg1"/>
                </a:solidFill>
                <a:latin typeface="Calibri" pitchFamily="34" charset="0"/>
              </a:rPr>
              <a:t>Natives</a:t>
            </a:r>
          </a:p>
        </p:txBody>
      </p:sp>
      <p:sp>
        <p:nvSpPr>
          <p:cNvPr id="8" name="TextBox 7">
            <a:extLst>
              <a:ext uri="{FF2B5EF4-FFF2-40B4-BE49-F238E27FC236}">
                <a16:creationId xmlns:a16="http://schemas.microsoft.com/office/drawing/2014/main" id="{8BADA8F5-A947-9E4B-90F1-17B3FD1086E7}"/>
              </a:ext>
            </a:extLst>
          </p:cNvPr>
          <p:cNvSpPr txBox="1"/>
          <p:nvPr/>
        </p:nvSpPr>
        <p:spPr>
          <a:xfrm>
            <a:off x="4503723" y="2947145"/>
            <a:ext cx="3299792" cy="1569660"/>
          </a:xfrm>
          <a:prstGeom prst="rect">
            <a:avLst/>
          </a:prstGeom>
          <a:noFill/>
        </p:spPr>
        <p:txBody>
          <a:bodyPr wrap="square" rtlCol="0">
            <a:spAutoFit/>
          </a:bodyPr>
          <a:lstStyle/>
          <a:p>
            <a:pPr algn="ctr"/>
            <a:r>
              <a:rPr lang="en-US" sz="3200" b="1" dirty="0">
                <a:solidFill>
                  <a:schemeClr val="bg1"/>
                </a:solidFill>
              </a:rPr>
              <a:t>Pilgrim and</a:t>
            </a:r>
          </a:p>
          <a:p>
            <a:pPr algn="ctr"/>
            <a:r>
              <a:rPr lang="en-US" sz="3200" b="1" dirty="0">
                <a:solidFill>
                  <a:schemeClr val="bg1"/>
                </a:solidFill>
              </a:rPr>
              <a:t>Indigenization </a:t>
            </a:r>
            <a:br>
              <a:rPr lang="en-US" sz="3200" b="1" dirty="0">
                <a:solidFill>
                  <a:schemeClr val="bg1"/>
                </a:solidFill>
              </a:rPr>
            </a:br>
            <a:r>
              <a:rPr lang="en-US" sz="3200" b="1" dirty="0">
                <a:solidFill>
                  <a:schemeClr val="bg1"/>
                </a:solidFill>
              </a:rPr>
              <a:t>Principles</a:t>
            </a:r>
            <a:r>
              <a:rPr lang="en-US" sz="2400" dirty="0">
                <a:solidFill>
                  <a:schemeClr val="bg1"/>
                </a:solidFill>
              </a:rPr>
              <a:t>*</a:t>
            </a:r>
          </a:p>
        </p:txBody>
      </p:sp>
      <p:sp>
        <p:nvSpPr>
          <p:cNvPr id="9" name="TextBox 8">
            <a:extLst>
              <a:ext uri="{FF2B5EF4-FFF2-40B4-BE49-F238E27FC236}">
                <a16:creationId xmlns:a16="http://schemas.microsoft.com/office/drawing/2014/main" id="{93EB1F67-5DB4-ED4B-BA2A-E2CBDA4C944B}"/>
              </a:ext>
            </a:extLst>
          </p:cNvPr>
          <p:cNvSpPr txBox="1"/>
          <p:nvPr/>
        </p:nvSpPr>
        <p:spPr>
          <a:xfrm>
            <a:off x="3147351" y="6355497"/>
            <a:ext cx="8776134" cy="461665"/>
          </a:xfrm>
          <a:prstGeom prst="rect">
            <a:avLst/>
          </a:prstGeom>
          <a:noFill/>
        </p:spPr>
        <p:txBody>
          <a:bodyPr wrap="square" rtlCol="0">
            <a:spAutoFit/>
          </a:bodyPr>
          <a:lstStyle/>
          <a:p>
            <a:pPr algn="r"/>
            <a:r>
              <a:rPr lang="en-US" sz="2400" dirty="0">
                <a:solidFill>
                  <a:schemeClr val="bg1"/>
                </a:solidFill>
              </a:rPr>
              <a:t>*Andrew Walls, The Missionary Movement in Christian History</a:t>
            </a:r>
          </a:p>
        </p:txBody>
      </p:sp>
    </p:spTree>
    <p:extLst>
      <p:ext uri="{BB962C8B-B14F-4D97-AF65-F5344CB8AC3E}">
        <p14:creationId xmlns:p14="http://schemas.microsoft.com/office/powerpoint/2010/main" val="230357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2531992" y="1570382"/>
            <a:ext cx="7356614" cy="3776869"/>
          </a:xfrm>
          <a:prstGeom prst="triangle">
            <a:avLst>
              <a:gd name="adj" fmla="val 50498"/>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 name="TextBox 5"/>
          <p:cNvSpPr txBox="1">
            <a:spLocks noChangeArrowheads="1"/>
          </p:cNvSpPr>
          <p:nvPr/>
        </p:nvSpPr>
        <p:spPr bwMode="auto">
          <a:xfrm>
            <a:off x="4952999" y="679174"/>
            <a:ext cx="25146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b="1" dirty="0">
                <a:solidFill>
                  <a:schemeClr val="bg1"/>
                </a:solidFill>
              </a:rPr>
              <a:t>Elders</a:t>
            </a:r>
          </a:p>
        </p:txBody>
      </p:sp>
      <p:sp>
        <p:nvSpPr>
          <p:cNvPr id="7" name="TextBox 6"/>
          <p:cNvSpPr txBox="1">
            <a:spLocks noChangeArrowheads="1"/>
          </p:cNvSpPr>
          <p:nvPr/>
        </p:nvSpPr>
        <p:spPr bwMode="auto">
          <a:xfrm>
            <a:off x="9000565" y="5672506"/>
            <a:ext cx="2720983"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b="1" dirty="0">
                <a:solidFill>
                  <a:srgbClr val="FFFFFF"/>
                </a:solidFill>
              </a:rPr>
              <a:t>Practitioners</a:t>
            </a:r>
          </a:p>
        </p:txBody>
      </p:sp>
      <p:sp>
        <p:nvSpPr>
          <p:cNvPr id="8" name="TextBox 7"/>
          <p:cNvSpPr txBox="1">
            <a:spLocks noChangeArrowheads="1"/>
          </p:cNvSpPr>
          <p:nvPr/>
        </p:nvSpPr>
        <p:spPr bwMode="auto">
          <a:xfrm>
            <a:off x="1043608" y="5672506"/>
            <a:ext cx="23622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b="1" dirty="0">
                <a:solidFill>
                  <a:srgbClr val="FFFFFF"/>
                </a:solidFill>
              </a:rPr>
              <a:t>Novices</a:t>
            </a:r>
            <a:r>
              <a:rPr lang="en-US" sz="3200" b="1" dirty="0">
                <a:solidFill>
                  <a:schemeClr val="accent1"/>
                </a:solidFill>
              </a:rPr>
              <a:t>	</a:t>
            </a:r>
          </a:p>
        </p:txBody>
      </p:sp>
    </p:spTree>
    <p:extLst>
      <p:ext uri="{BB962C8B-B14F-4D97-AF65-F5344CB8AC3E}">
        <p14:creationId xmlns:p14="http://schemas.microsoft.com/office/powerpoint/2010/main" val="2288973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375B37-F725-4C47-93A9-0EC95C470EC1}"/>
              </a:ext>
            </a:extLst>
          </p:cNvPr>
          <p:cNvSpPr txBox="1"/>
          <p:nvPr/>
        </p:nvSpPr>
        <p:spPr>
          <a:xfrm>
            <a:off x="616226" y="516834"/>
            <a:ext cx="11270974" cy="6001643"/>
          </a:xfrm>
          <a:prstGeom prst="rect">
            <a:avLst/>
          </a:prstGeom>
          <a:noFill/>
        </p:spPr>
        <p:txBody>
          <a:bodyPr wrap="square" rtlCol="0">
            <a:spAutoFit/>
          </a:bodyPr>
          <a:lstStyle/>
          <a:p>
            <a:r>
              <a:rPr lang="en-US" sz="3200" dirty="0">
                <a:solidFill>
                  <a:schemeClr val="bg1"/>
                </a:solidFill>
              </a:rPr>
              <a:t>The tension produced by these simultaneous social dynamics creates the crucible in which the church lives out its vocation of communal biblical discernment (seeking the will of God). </a:t>
            </a:r>
          </a:p>
          <a:p>
            <a:endParaRPr lang="en-US" sz="3200" dirty="0">
              <a:solidFill>
                <a:schemeClr val="bg1"/>
              </a:solidFill>
            </a:endParaRPr>
          </a:p>
          <a:p>
            <a:r>
              <a:rPr lang="en-US" sz="3200" dirty="0">
                <a:solidFill>
                  <a:schemeClr val="bg1"/>
                </a:solidFill>
              </a:rPr>
              <a:t>The tradition of the church calls for the presumption of unity in this tension</a:t>
            </a:r>
          </a:p>
          <a:p>
            <a:endParaRPr lang="en-US" sz="3200" dirty="0">
              <a:solidFill>
                <a:schemeClr val="bg1"/>
              </a:solidFill>
            </a:endParaRPr>
          </a:p>
          <a:p>
            <a:r>
              <a:rPr lang="en-US" sz="3200" dirty="0">
                <a:solidFill>
                  <a:schemeClr val="bg1"/>
                </a:solidFill>
              </a:rPr>
              <a:t>When not managed and supported well, this tension creates the occasion for us to destroy the reconciling work of God among us.</a:t>
            </a:r>
          </a:p>
          <a:p>
            <a:endParaRPr lang="en-US" sz="3200" dirty="0">
              <a:solidFill>
                <a:schemeClr val="bg1"/>
              </a:solidFill>
            </a:endParaRPr>
          </a:p>
          <a:p>
            <a:r>
              <a:rPr lang="en-US" sz="3200" dirty="0">
                <a:solidFill>
                  <a:schemeClr val="bg1"/>
                </a:solidFill>
              </a:rPr>
              <a:t>The only acceptable deal-breaker that tradition gives us is </a:t>
            </a:r>
            <a:r>
              <a:rPr lang="en-US" sz="3200" b="1" i="1" dirty="0">
                <a:solidFill>
                  <a:schemeClr val="bg1"/>
                </a:solidFill>
              </a:rPr>
              <a:t>status confessionis. </a:t>
            </a:r>
            <a:endParaRPr lang="en-US" sz="3200" dirty="0">
              <a:solidFill>
                <a:schemeClr val="bg1"/>
              </a:solidFill>
            </a:endParaRPr>
          </a:p>
        </p:txBody>
      </p:sp>
    </p:spTree>
    <p:extLst>
      <p:ext uri="{BB962C8B-B14F-4D97-AF65-F5344CB8AC3E}">
        <p14:creationId xmlns:p14="http://schemas.microsoft.com/office/powerpoint/2010/main" val="126361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6871" y="1447802"/>
            <a:ext cx="11556203" cy="5244430"/>
          </a:xfrm>
        </p:spPr>
        <p:txBody>
          <a:bodyPr>
            <a:normAutofit/>
          </a:bodyPr>
          <a:lstStyle/>
          <a:p>
            <a:pPr lvl="1">
              <a:spcBef>
                <a:spcPts val="1872"/>
              </a:spcBef>
            </a:pPr>
            <a:r>
              <a:rPr lang="en-US" sz="3200" dirty="0">
                <a:solidFill>
                  <a:schemeClr val="bg1"/>
                </a:solidFill>
              </a:rPr>
              <a:t>Staying connected to the moorings of our tradition</a:t>
            </a:r>
          </a:p>
          <a:p>
            <a:pPr lvl="1">
              <a:spcBef>
                <a:spcPts val="1872"/>
              </a:spcBef>
            </a:pPr>
            <a:r>
              <a:rPr lang="en-US" sz="3200" dirty="0">
                <a:solidFill>
                  <a:schemeClr val="bg1"/>
                </a:solidFill>
              </a:rPr>
              <a:t>A posture of faithfulness in the absence of emerging consensus – expecting more light.</a:t>
            </a:r>
          </a:p>
          <a:p>
            <a:pPr lvl="1">
              <a:spcBef>
                <a:spcPts val="1872"/>
              </a:spcBef>
            </a:pPr>
            <a:r>
              <a:rPr lang="en-US" sz="3200" dirty="0">
                <a:solidFill>
                  <a:schemeClr val="bg1"/>
                </a:solidFill>
              </a:rPr>
              <a:t>Creating space for the moral character of innovation to play itself out</a:t>
            </a:r>
          </a:p>
          <a:p>
            <a:pPr lvl="1">
              <a:spcBef>
                <a:spcPts val="1872"/>
              </a:spcBef>
            </a:pPr>
            <a:r>
              <a:rPr lang="en-US" sz="3200" dirty="0">
                <a:solidFill>
                  <a:schemeClr val="bg1"/>
                </a:solidFill>
              </a:rPr>
              <a:t>Learning to live with self-contradiction – which is not the same has resorting to moral relativism </a:t>
            </a:r>
            <a:r>
              <a:rPr lang="en-US" sz="3200" i="1" dirty="0">
                <a:solidFill>
                  <a:schemeClr val="bg1"/>
                </a:solidFill>
              </a:rPr>
              <a:t>or </a:t>
            </a:r>
            <a:r>
              <a:rPr lang="en-US" sz="3200" dirty="0">
                <a:solidFill>
                  <a:schemeClr val="bg1"/>
                </a:solidFill>
              </a:rPr>
              <a:t>imposed uniformity </a:t>
            </a:r>
            <a:r>
              <a:rPr lang="en-US" sz="3200" i="1" dirty="0">
                <a:solidFill>
                  <a:schemeClr val="bg1"/>
                </a:solidFill>
              </a:rPr>
              <a:t>or </a:t>
            </a:r>
            <a:r>
              <a:rPr lang="en-US" sz="3200" dirty="0">
                <a:solidFill>
                  <a:schemeClr val="bg1"/>
                </a:solidFill>
              </a:rPr>
              <a:t>division</a:t>
            </a:r>
          </a:p>
          <a:p>
            <a:pPr marL="457200" lvl="1" indent="0" algn="r">
              <a:spcBef>
                <a:spcPts val="1872"/>
              </a:spcBef>
              <a:buNone/>
            </a:pPr>
            <a:r>
              <a:rPr lang="en-US" dirty="0">
                <a:solidFill>
                  <a:schemeClr val="bg1"/>
                </a:solidFill>
              </a:rPr>
              <a:t>*George </a:t>
            </a:r>
            <a:r>
              <a:rPr lang="en-US" dirty="0" err="1">
                <a:solidFill>
                  <a:schemeClr val="bg1"/>
                </a:solidFill>
              </a:rPr>
              <a:t>Brunk</a:t>
            </a:r>
            <a:r>
              <a:rPr lang="en-US" dirty="0">
                <a:solidFill>
                  <a:schemeClr val="bg1"/>
                </a:solidFill>
              </a:rPr>
              <a:t>, III, </a:t>
            </a:r>
            <a:r>
              <a:rPr lang="en-US" i="1" dirty="0">
                <a:solidFill>
                  <a:schemeClr val="bg1"/>
                </a:solidFill>
              </a:rPr>
              <a:t>To Continue the Dialogue</a:t>
            </a:r>
            <a:endParaRPr lang="en-US" dirty="0">
              <a:solidFill>
                <a:schemeClr val="bg1"/>
              </a:solidFill>
            </a:endParaRPr>
          </a:p>
          <a:p>
            <a:endParaRPr lang="en-US" dirty="0"/>
          </a:p>
        </p:txBody>
      </p:sp>
      <p:sp>
        <p:nvSpPr>
          <p:cNvPr id="3" name="Title 2"/>
          <p:cNvSpPr>
            <a:spLocks noGrp="1"/>
          </p:cNvSpPr>
          <p:nvPr>
            <p:ph type="title"/>
          </p:nvPr>
        </p:nvSpPr>
        <p:spPr>
          <a:xfrm>
            <a:off x="477078" y="248921"/>
            <a:ext cx="11365996" cy="914400"/>
          </a:xfrm>
        </p:spPr>
        <p:txBody>
          <a:bodyPr>
            <a:noAutofit/>
          </a:bodyPr>
          <a:lstStyle/>
          <a:p>
            <a:r>
              <a:rPr lang="en-US" sz="3600" b="1" dirty="0">
                <a:solidFill>
                  <a:schemeClr val="bg1"/>
                </a:solidFill>
              </a:rPr>
              <a:t>Considerations in Times of Ambiguity and Impasse*</a:t>
            </a:r>
          </a:p>
        </p:txBody>
      </p:sp>
    </p:spTree>
    <p:extLst>
      <p:ext uri="{BB962C8B-B14F-4D97-AF65-F5344CB8AC3E}">
        <p14:creationId xmlns:p14="http://schemas.microsoft.com/office/powerpoint/2010/main" val="181056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7824A3-68B3-9D49-AF45-2127BE35DBD0}"/>
              </a:ext>
            </a:extLst>
          </p:cNvPr>
          <p:cNvSpPr>
            <a:spLocks noGrp="1"/>
          </p:cNvSpPr>
          <p:nvPr>
            <p:ph type="title"/>
          </p:nvPr>
        </p:nvSpPr>
        <p:spPr/>
        <p:txBody>
          <a:bodyPr>
            <a:normAutofit fontScale="90000"/>
          </a:bodyPr>
          <a:lstStyle/>
          <a:p>
            <a:r>
              <a:rPr lang="en-US" b="1" dirty="0">
                <a:solidFill>
                  <a:schemeClr val="bg1"/>
                </a:solidFill>
              </a:rPr>
              <a:t>The Church as the primary Community of Discernment</a:t>
            </a:r>
            <a:br>
              <a:rPr lang="en-US" dirty="0">
                <a:solidFill>
                  <a:schemeClr val="bg1"/>
                </a:solidFill>
              </a:rPr>
            </a:br>
            <a:endParaRPr lang="en-US" dirty="0">
              <a:solidFill>
                <a:schemeClr val="bg1"/>
              </a:solidFill>
            </a:endParaRPr>
          </a:p>
        </p:txBody>
      </p:sp>
      <p:sp>
        <p:nvSpPr>
          <p:cNvPr id="6" name="Content Placeholder 5">
            <a:extLst>
              <a:ext uri="{FF2B5EF4-FFF2-40B4-BE49-F238E27FC236}">
                <a16:creationId xmlns:a16="http://schemas.microsoft.com/office/drawing/2014/main" id="{0BAD456F-A775-7C46-BFE2-80A7A1982110}"/>
              </a:ext>
            </a:extLst>
          </p:cNvPr>
          <p:cNvSpPr>
            <a:spLocks noGrp="1"/>
          </p:cNvSpPr>
          <p:nvPr>
            <p:ph idx="1"/>
          </p:nvPr>
        </p:nvSpPr>
        <p:spPr>
          <a:xfrm>
            <a:off x="838200" y="2042783"/>
            <a:ext cx="10515600" cy="3694628"/>
          </a:xfrm>
        </p:spPr>
        <p:txBody>
          <a:bodyPr>
            <a:normAutofit/>
          </a:bodyPr>
          <a:lstStyle/>
          <a:p>
            <a:pPr>
              <a:spcBef>
                <a:spcPts val="2200"/>
              </a:spcBef>
            </a:pPr>
            <a:r>
              <a:rPr lang="en-US" sz="3200" dirty="0">
                <a:solidFill>
                  <a:schemeClr val="bg1"/>
                </a:solidFill>
              </a:rPr>
              <a:t>Biblical Communal Discernment is the Permanent Vocation of the Church as a Discipling Community</a:t>
            </a:r>
          </a:p>
          <a:p>
            <a:pPr>
              <a:spcBef>
                <a:spcPts val="2200"/>
              </a:spcBef>
            </a:pPr>
            <a:r>
              <a:rPr lang="en-US" sz="3200" dirty="0">
                <a:solidFill>
                  <a:schemeClr val="bg1"/>
                </a:solidFill>
              </a:rPr>
              <a:t>A Christian View of Unity takes the Autonomy-Accountability-Authority Tension Seriously (transformational vs transactional) </a:t>
            </a:r>
          </a:p>
          <a:p>
            <a:pPr>
              <a:spcBef>
                <a:spcPts val="2200"/>
              </a:spcBef>
            </a:pPr>
            <a:r>
              <a:rPr lang="en-US" sz="3200" dirty="0">
                <a:solidFill>
                  <a:schemeClr val="bg1"/>
                </a:solidFill>
              </a:rPr>
              <a:t>The Covenantal Church Presumes Unity in its Discernment</a:t>
            </a:r>
          </a:p>
          <a:p>
            <a:endParaRPr lang="en-US" sz="3200" b="1"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9428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8BDBC7-A1C7-BA42-AEA2-414BB8E6747C}"/>
              </a:ext>
            </a:extLst>
          </p:cNvPr>
          <p:cNvSpPr>
            <a:spLocks noChangeArrowheads="1"/>
          </p:cNvSpPr>
          <p:nvPr/>
        </p:nvSpPr>
        <p:spPr bwMode="auto">
          <a:xfrm>
            <a:off x="1255060" y="1141994"/>
            <a:ext cx="10219766"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lvl="0" indent="-514350" eaLnBrk="0" fontAlgn="base" hangingPunct="0">
              <a:spcBef>
                <a:spcPct val="0"/>
              </a:spcBef>
              <a:spcAft>
                <a:spcPct val="0"/>
              </a:spcAft>
              <a:buFont typeface="+mj-lt"/>
              <a:buAutoNum type="arabicPeriod"/>
            </a:pPr>
            <a:r>
              <a:rPr lang="en-US" sz="3200" dirty="0">
                <a:solidFill>
                  <a:schemeClr val="bg1"/>
                </a:solidFill>
              </a:rPr>
              <a:t>Consider the web of ecclesial relationships - congregation to congregation, congregation to regional bodies, congregation, and regional bodies to national body. How are do these relationships function in ways that are distinctive from other relational systems in the world because they are covenantal in nature?</a:t>
            </a:r>
            <a:endParaRPr kumimoji="0" lang="en-US" altLang="en-US" sz="3200" i="0" u="none" strike="noStrike" cap="none" normalizeH="0" baseline="0" dirty="0">
              <a:ln>
                <a:noFill/>
              </a:ln>
              <a:solidFill>
                <a:schemeClr val="bg1"/>
              </a:solidFill>
              <a:effectLst/>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3200" i="0" u="none" strike="noStrike" cap="none" normalizeH="0" baseline="0" dirty="0">
              <a:ln>
                <a:noFill/>
              </a:ln>
              <a:solidFill>
                <a:schemeClr val="bg1"/>
              </a:solidFill>
              <a:effectLst/>
              <a:latin typeface="Calibri" panose="020F0502020204030204" pitchFamily="34" charset="0"/>
              <a:ea typeface="+mn-ea"/>
              <a:cs typeface="+mn-cs"/>
            </a:endParaRPr>
          </a:p>
          <a:p>
            <a:pPr marL="514350" indent="-514350" eaLnBrk="0" fontAlgn="base" hangingPunct="0">
              <a:spcBef>
                <a:spcPct val="0"/>
              </a:spcBef>
              <a:spcAft>
                <a:spcPct val="0"/>
              </a:spcAft>
              <a:buFont typeface="+mj-lt"/>
              <a:buAutoNum type="arabicPeriod"/>
            </a:pPr>
            <a:r>
              <a:rPr lang="en-US" sz="3200" dirty="0">
                <a:solidFill>
                  <a:schemeClr val="bg1"/>
                </a:solidFill>
              </a:rPr>
              <a:t>What are the characteristics of a structure that foster resilience for a covenanted, transforming peoplehood who bear witness to God’s reconciling work in the world? </a:t>
            </a:r>
          </a:p>
        </p:txBody>
      </p:sp>
      <p:sp>
        <p:nvSpPr>
          <p:cNvPr id="3" name="TextBox 2">
            <a:extLst>
              <a:ext uri="{FF2B5EF4-FFF2-40B4-BE49-F238E27FC236}">
                <a16:creationId xmlns:a16="http://schemas.microsoft.com/office/drawing/2014/main" id="{5C0795D3-E819-7945-A3AC-3264869CF435}"/>
              </a:ext>
            </a:extLst>
          </p:cNvPr>
          <p:cNvSpPr txBox="1"/>
          <p:nvPr/>
        </p:nvSpPr>
        <p:spPr>
          <a:xfrm>
            <a:off x="1452283" y="179295"/>
            <a:ext cx="8767482" cy="584775"/>
          </a:xfrm>
          <a:prstGeom prst="rect">
            <a:avLst/>
          </a:prstGeom>
          <a:noFill/>
        </p:spPr>
        <p:txBody>
          <a:bodyPr wrap="square" rtlCol="0">
            <a:spAutoFit/>
          </a:bodyPr>
          <a:lstStyle/>
          <a:p>
            <a:pPr algn="ctr"/>
            <a:r>
              <a:rPr lang="en-US" sz="3200" b="1" dirty="0">
                <a:solidFill>
                  <a:schemeClr val="bg1"/>
                </a:solidFill>
              </a:rPr>
              <a:t>Questions for Discussion</a:t>
            </a:r>
          </a:p>
        </p:txBody>
      </p:sp>
    </p:spTree>
    <p:extLst>
      <p:ext uri="{BB962C8B-B14F-4D97-AF65-F5344CB8AC3E}">
        <p14:creationId xmlns:p14="http://schemas.microsoft.com/office/powerpoint/2010/main" val="105252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9977223-DBF9-C543-A4E7-31A97B8352D2}"/>
              </a:ext>
            </a:extLst>
          </p:cNvPr>
          <p:cNvSpPr txBox="1">
            <a:spLocks/>
          </p:cNvSpPr>
          <p:nvPr/>
        </p:nvSpPr>
        <p:spPr>
          <a:xfrm>
            <a:off x="670611" y="854765"/>
            <a:ext cx="11117197" cy="6221896"/>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spcAft>
                <a:spcPts val="1200"/>
              </a:spcAft>
            </a:pPr>
            <a:r>
              <a:rPr lang="en-US" sz="3400" dirty="0">
                <a:solidFill>
                  <a:schemeClr val="bg1"/>
                </a:solidFill>
              </a:rPr>
              <a:t>Episcopal Model			</a:t>
            </a:r>
          </a:p>
          <a:p>
            <a:pPr marL="45720" indent="0">
              <a:buFont typeface="Arial" panose="020B0604020202020204" pitchFamily="34" charset="0"/>
              <a:buNone/>
            </a:pPr>
            <a:r>
              <a:rPr lang="en-US" dirty="0">
                <a:solidFill>
                  <a:schemeClr val="bg1"/>
                </a:solidFill>
              </a:rPr>
              <a:t>Decisions are made by one person or very few people and are passed down to the rest of the community.</a:t>
            </a:r>
          </a:p>
          <a:p>
            <a:pPr marL="45720" indent="0">
              <a:lnSpc>
                <a:spcPct val="110000"/>
              </a:lnSpc>
              <a:spcBef>
                <a:spcPts val="528"/>
              </a:spcBef>
              <a:spcAft>
                <a:spcPts val="1200"/>
              </a:spcAft>
              <a:buFont typeface="Arial" panose="020B0604020202020204" pitchFamily="34" charset="0"/>
              <a:buNone/>
            </a:pPr>
            <a:endParaRPr lang="en-US" sz="3400" dirty="0">
              <a:solidFill>
                <a:schemeClr val="bg1"/>
              </a:solidFill>
            </a:endParaRPr>
          </a:p>
          <a:p>
            <a:pPr>
              <a:spcBef>
                <a:spcPts val="0"/>
              </a:spcBef>
              <a:spcAft>
                <a:spcPts val="1200"/>
              </a:spcAft>
            </a:pPr>
            <a:r>
              <a:rPr lang="en-US" sz="3400" dirty="0">
                <a:solidFill>
                  <a:schemeClr val="bg1"/>
                </a:solidFill>
              </a:rPr>
              <a:t>Presbytery Model	</a:t>
            </a:r>
          </a:p>
          <a:p>
            <a:pPr marL="45720" indent="0">
              <a:spcBef>
                <a:spcPts val="0"/>
              </a:spcBef>
              <a:spcAft>
                <a:spcPts val="1200"/>
              </a:spcAft>
              <a:buFont typeface="Arial" panose="020B0604020202020204" pitchFamily="34" charset="0"/>
              <a:buNone/>
            </a:pPr>
            <a:r>
              <a:rPr lang="en-US" dirty="0">
                <a:solidFill>
                  <a:schemeClr val="bg1"/>
                </a:solidFill>
              </a:rPr>
              <a:t>Involves extensive consultation between members of the congregation and those who have a leadership role</a:t>
            </a:r>
          </a:p>
          <a:p>
            <a:pPr marL="45720" indent="0">
              <a:lnSpc>
                <a:spcPct val="110000"/>
              </a:lnSpc>
              <a:spcBef>
                <a:spcPts val="528"/>
              </a:spcBef>
              <a:spcAft>
                <a:spcPts val="1200"/>
              </a:spcAft>
              <a:buFont typeface="Arial" panose="020B0604020202020204" pitchFamily="34" charset="0"/>
              <a:buNone/>
            </a:pPr>
            <a:endParaRPr lang="en-US" sz="3400" dirty="0">
              <a:solidFill>
                <a:schemeClr val="bg1"/>
              </a:solidFill>
            </a:endParaRPr>
          </a:p>
          <a:p>
            <a:pPr>
              <a:spcBef>
                <a:spcPts val="24"/>
              </a:spcBef>
              <a:spcAft>
                <a:spcPts val="1200"/>
              </a:spcAft>
            </a:pPr>
            <a:r>
              <a:rPr lang="en-US" sz="3400" dirty="0">
                <a:solidFill>
                  <a:schemeClr val="bg1"/>
                </a:solidFill>
              </a:rPr>
              <a:t>Congregational Model			</a:t>
            </a:r>
          </a:p>
          <a:p>
            <a:pPr marL="45720" indent="0">
              <a:buFont typeface="Arial" panose="020B0604020202020204" pitchFamily="34" charset="0"/>
              <a:buNone/>
            </a:pPr>
            <a:r>
              <a:rPr lang="en-US" dirty="0">
                <a:solidFill>
                  <a:schemeClr val="bg1"/>
                </a:solidFill>
              </a:rPr>
              <a:t>Decisions are made by the whole community meeting to discern together, or by as many as choose to be involved.</a:t>
            </a:r>
          </a:p>
          <a:p>
            <a:endParaRPr lang="en-US" sz="3200" dirty="0"/>
          </a:p>
          <a:p>
            <a:pPr marL="45720" indent="0">
              <a:buFont typeface="Arial" panose="020B0604020202020204" pitchFamily="34" charset="0"/>
              <a:buNone/>
            </a:pPr>
            <a:endParaRPr lang="en-US" sz="3200" dirty="0"/>
          </a:p>
          <a:p>
            <a:pPr marL="45720" indent="0" algn="r">
              <a:buFont typeface="Arial" panose="020B0604020202020204" pitchFamily="34" charset="0"/>
              <a:buNone/>
            </a:pPr>
            <a:r>
              <a:rPr lang="en-US" sz="1800" dirty="0">
                <a:solidFill>
                  <a:schemeClr val="bg1"/>
                </a:solidFill>
              </a:rPr>
              <a:t>See Sian and Stuart Murray Williams, </a:t>
            </a:r>
            <a:r>
              <a:rPr lang="en-US" sz="1800" i="1" dirty="0">
                <a:solidFill>
                  <a:schemeClr val="bg1"/>
                </a:solidFill>
              </a:rPr>
              <a:t>The Power of All. Pp. 141-143</a:t>
            </a:r>
            <a:endParaRPr lang="en-US" sz="1800" dirty="0">
              <a:solidFill>
                <a:schemeClr val="bg1"/>
              </a:solidFill>
            </a:endParaRPr>
          </a:p>
        </p:txBody>
      </p:sp>
      <p:sp>
        <p:nvSpPr>
          <p:cNvPr id="3" name="Title 1">
            <a:extLst>
              <a:ext uri="{FF2B5EF4-FFF2-40B4-BE49-F238E27FC236}">
                <a16:creationId xmlns:a16="http://schemas.microsoft.com/office/drawing/2014/main" id="{B30460C1-AFFE-C04C-9B8A-89AAF5375E0B}"/>
              </a:ext>
            </a:extLst>
          </p:cNvPr>
          <p:cNvSpPr txBox="1">
            <a:spLocks/>
          </p:cNvSpPr>
          <p:nvPr/>
        </p:nvSpPr>
        <p:spPr>
          <a:xfrm>
            <a:off x="3054627" y="-62608"/>
            <a:ext cx="7315200" cy="91737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chemeClr val="bg1"/>
                </a:solidFill>
              </a:rPr>
              <a:t>Classic Forms of Polity</a:t>
            </a:r>
            <a:endParaRPr lang="en-US" b="1" dirty="0">
              <a:solidFill>
                <a:schemeClr val="bg1"/>
              </a:solidFill>
            </a:endParaRPr>
          </a:p>
        </p:txBody>
      </p:sp>
      <p:sp>
        <p:nvSpPr>
          <p:cNvPr id="4" name="Isosceles Triangle 3">
            <a:extLst>
              <a:ext uri="{FF2B5EF4-FFF2-40B4-BE49-F238E27FC236}">
                <a16:creationId xmlns:a16="http://schemas.microsoft.com/office/drawing/2014/main" id="{F4C24190-8BD3-784F-87DD-DCA842D7EDF0}"/>
              </a:ext>
            </a:extLst>
          </p:cNvPr>
          <p:cNvSpPr/>
          <p:nvPr/>
        </p:nvSpPr>
        <p:spPr>
          <a:xfrm>
            <a:off x="10664941" y="791390"/>
            <a:ext cx="1122867" cy="680969"/>
          </a:xfrm>
          <a:prstGeom prst="triangl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rapezoid 4">
            <a:extLst>
              <a:ext uri="{FF2B5EF4-FFF2-40B4-BE49-F238E27FC236}">
                <a16:creationId xmlns:a16="http://schemas.microsoft.com/office/drawing/2014/main" id="{58772BED-57E7-2645-BC23-093CAC7BD08E}"/>
              </a:ext>
            </a:extLst>
          </p:cNvPr>
          <p:cNvSpPr/>
          <p:nvPr/>
        </p:nvSpPr>
        <p:spPr>
          <a:xfrm>
            <a:off x="10742511" y="2356509"/>
            <a:ext cx="1122868" cy="588946"/>
          </a:xfrm>
          <a:prstGeom prst="trapezoid">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A347448-D7B7-164D-8D6D-839EA56AE811}"/>
              </a:ext>
            </a:extLst>
          </p:cNvPr>
          <p:cNvSpPr/>
          <p:nvPr/>
        </p:nvSpPr>
        <p:spPr>
          <a:xfrm>
            <a:off x="10908181" y="3986217"/>
            <a:ext cx="957198" cy="809801"/>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237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E7A77D-FFAD-8F4D-BDA9-CB6BC6A8B1C3}"/>
              </a:ext>
            </a:extLst>
          </p:cNvPr>
          <p:cNvSpPr txBox="1"/>
          <p:nvPr/>
        </p:nvSpPr>
        <p:spPr>
          <a:xfrm rot="5400000">
            <a:off x="852270" y="3907025"/>
            <a:ext cx="1785245" cy="523220"/>
          </a:xfrm>
          <a:prstGeom prst="rect">
            <a:avLst/>
          </a:prstGeom>
          <a:noFill/>
        </p:spPr>
        <p:txBody>
          <a:bodyPr wrap="square" rtlCol="0">
            <a:spAutoFit/>
          </a:bodyPr>
          <a:lstStyle/>
          <a:p>
            <a:r>
              <a:rPr lang="en-US" sz="2800" dirty="0">
                <a:solidFill>
                  <a:schemeClr val="accent4">
                    <a:lumMod val="60000"/>
                    <a:lumOff val="40000"/>
                  </a:schemeClr>
                </a:solidFill>
              </a:rPr>
              <a:t>Papal</a:t>
            </a:r>
          </a:p>
        </p:txBody>
      </p:sp>
      <p:grpSp>
        <p:nvGrpSpPr>
          <p:cNvPr id="3" name="Group 2">
            <a:extLst>
              <a:ext uri="{FF2B5EF4-FFF2-40B4-BE49-F238E27FC236}">
                <a16:creationId xmlns:a16="http://schemas.microsoft.com/office/drawing/2014/main" id="{C3B3FD51-5DB8-7D4A-8DD7-67BB56576209}"/>
              </a:ext>
            </a:extLst>
          </p:cNvPr>
          <p:cNvGrpSpPr/>
          <p:nvPr/>
        </p:nvGrpSpPr>
        <p:grpSpPr>
          <a:xfrm>
            <a:off x="1744892" y="2949026"/>
            <a:ext cx="8834532" cy="3755112"/>
            <a:chOff x="220892" y="1932474"/>
            <a:chExt cx="8928164" cy="3755112"/>
          </a:xfrm>
        </p:grpSpPr>
        <p:cxnSp>
          <p:nvCxnSpPr>
            <p:cNvPr id="4" name="Straight Connector 3">
              <a:extLst>
                <a:ext uri="{FF2B5EF4-FFF2-40B4-BE49-F238E27FC236}">
                  <a16:creationId xmlns:a16="http://schemas.microsoft.com/office/drawing/2014/main" id="{032C11B1-4C14-A846-B397-BD400A33A79A}"/>
                </a:ext>
              </a:extLst>
            </p:cNvPr>
            <p:cNvCxnSpPr/>
            <p:nvPr/>
          </p:nvCxnSpPr>
          <p:spPr>
            <a:xfrm>
              <a:off x="220892" y="1969288"/>
              <a:ext cx="8670003" cy="0"/>
            </a:xfrm>
            <a:prstGeom prst="line">
              <a:avLst/>
            </a:prstGeom>
            <a:ln w="76200" cmpd="sng"/>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DAD5782C-1E29-9442-8540-ACCA73F35BD1}"/>
                </a:ext>
              </a:extLst>
            </p:cNvPr>
            <p:cNvCxnSpPr/>
            <p:nvPr/>
          </p:nvCxnSpPr>
          <p:spPr>
            <a:xfrm>
              <a:off x="220892" y="1969288"/>
              <a:ext cx="0" cy="294473"/>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FBA6A952-B336-7549-B005-FBBF78EE8EDE}"/>
                </a:ext>
              </a:extLst>
            </p:cNvPr>
            <p:cNvCxnSpPr/>
            <p:nvPr/>
          </p:nvCxnSpPr>
          <p:spPr>
            <a:xfrm>
              <a:off x="1087152" y="1969289"/>
              <a:ext cx="0" cy="268532"/>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22024631-32E6-414E-AE65-121A1C19DEDB}"/>
                </a:ext>
              </a:extLst>
            </p:cNvPr>
            <p:cNvSpPr txBox="1"/>
            <p:nvPr/>
          </p:nvSpPr>
          <p:spPr>
            <a:xfrm rot="5400000">
              <a:off x="294872" y="2902962"/>
              <a:ext cx="1582356" cy="528765"/>
            </a:xfrm>
            <a:prstGeom prst="rect">
              <a:avLst/>
            </a:prstGeom>
            <a:noFill/>
          </p:spPr>
          <p:txBody>
            <a:bodyPr wrap="none" rtlCol="0">
              <a:spAutoFit/>
            </a:bodyPr>
            <a:lstStyle/>
            <a:p>
              <a:r>
                <a:rPr lang="en-US" sz="2800" b="1" dirty="0">
                  <a:solidFill>
                    <a:schemeClr val="bg1"/>
                  </a:solidFill>
                </a:rPr>
                <a:t>Episcopal</a:t>
              </a:r>
            </a:p>
          </p:txBody>
        </p:sp>
        <p:sp>
          <p:nvSpPr>
            <p:cNvPr id="8" name="TextBox 7">
              <a:extLst>
                <a:ext uri="{FF2B5EF4-FFF2-40B4-BE49-F238E27FC236}">
                  <a16:creationId xmlns:a16="http://schemas.microsoft.com/office/drawing/2014/main" id="{D74D9902-64B4-5E40-BC88-C03A491F261B}"/>
                </a:ext>
              </a:extLst>
            </p:cNvPr>
            <p:cNvSpPr txBox="1"/>
            <p:nvPr/>
          </p:nvSpPr>
          <p:spPr>
            <a:xfrm rot="5400000">
              <a:off x="2754171" y="3591371"/>
              <a:ext cx="3257612" cy="528765"/>
            </a:xfrm>
            <a:prstGeom prst="rect">
              <a:avLst/>
            </a:prstGeom>
            <a:noFill/>
          </p:spPr>
          <p:txBody>
            <a:bodyPr wrap="square" rtlCol="0">
              <a:spAutoFit/>
            </a:bodyPr>
            <a:lstStyle/>
            <a:p>
              <a:r>
                <a:rPr lang="en-US" sz="2800" b="1" dirty="0">
                  <a:solidFill>
                    <a:schemeClr val="bg1"/>
                  </a:solidFill>
                </a:rPr>
                <a:t>Presbytery</a:t>
              </a:r>
            </a:p>
          </p:txBody>
        </p:sp>
        <p:sp>
          <p:nvSpPr>
            <p:cNvPr id="9" name="TextBox 8">
              <a:extLst>
                <a:ext uri="{FF2B5EF4-FFF2-40B4-BE49-F238E27FC236}">
                  <a16:creationId xmlns:a16="http://schemas.microsoft.com/office/drawing/2014/main" id="{662671E3-CC1C-E44D-9A0B-F54396F89EA3}"/>
                </a:ext>
              </a:extLst>
            </p:cNvPr>
            <p:cNvSpPr txBox="1"/>
            <p:nvPr/>
          </p:nvSpPr>
          <p:spPr>
            <a:xfrm rot="5400000">
              <a:off x="4199005" y="3011802"/>
              <a:ext cx="2098472" cy="528765"/>
            </a:xfrm>
            <a:prstGeom prst="rect">
              <a:avLst/>
            </a:prstGeom>
            <a:noFill/>
          </p:spPr>
          <p:txBody>
            <a:bodyPr wrap="square" rtlCol="0">
              <a:spAutoFit/>
            </a:bodyPr>
            <a:lstStyle/>
            <a:p>
              <a:r>
                <a:rPr lang="en-US" sz="2800" dirty="0">
                  <a:solidFill>
                    <a:schemeClr val="accent4">
                      <a:lumMod val="75000"/>
                    </a:schemeClr>
                  </a:solidFill>
                </a:rPr>
                <a:t>Conference</a:t>
              </a:r>
            </a:p>
          </p:txBody>
        </p:sp>
        <p:sp>
          <p:nvSpPr>
            <p:cNvPr id="10" name="TextBox 9">
              <a:extLst>
                <a:ext uri="{FF2B5EF4-FFF2-40B4-BE49-F238E27FC236}">
                  <a16:creationId xmlns:a16="http://schemas.microsoft.com/office/drawing/2014/main" id="{C46CC5B0-BF09-B945-BB52-EA0ED368753A}"/>
                </a:ext>
              </a:extLst>
            </p:cNvPr>
            <p:cNvSpPr txBox="1"/>
            <p:nvPr/>
          </p:nvSpPr>
          <p:spPr>
            <a:xfrm rot="5400000">
              <a:off x="5684724" y="3411134"/>
              <a:ext cx="2823514" cy="528765"/>
            </a:xfrm>
            <a:prstGeom prst="rect">
              <a:avLst/>
            </a:prstGeom>
            <a:noFill/>
          </p:spPr>
          <p:txBody>
            <a:bodyPr wrap="square" rtlCol="0">
              <a:spAutoFit/>
            </a:bodyPr>
            <a:lstStyle/>
            <a:p>
              <a:r>
                <a:rPr lang="en-US" sz="2800" b="1" dirty="0">
                  <a:solidFill>
                    <a:schemeClr val="bg1"/>
                  </a:solidFill>
                </a:rPr>
                <a:t>Congregational</a:t>
              </a:r>
            </a:p>
          </p:txBody>
        </p:sp>
        <p:sp>
          <p:nvSpPr>
            <p:cNvPr id="11" name="TextBox 10">
              <a:extLst>
                <a:ext uri="{FF2B5EF4-FFF2-40B4-BE49-F238E27FC236}">
                  <a16:creationId xmlns:a16="http://schemas.microsoft.com/office/drawing/2014/main" id="{569706BF-F371-C442-8D03-FE51E6B2125A}"/>
                </a:ext>
              </a:extLst>
            </p:cNvPr>
            <p:cNvSpPr txBox="1"/>
            <p:nvPr/>
          </p:nvSpPr>
          <p:spPr>
            <a:xfrm rot="5400000">
              <a:off x="6936627" y="3475157"/>
              <a:ext cx="3460639" cy="964219"/>
            </a:xfrm>
            <a:prstGeom prst="rect">
              <a:avLst/>
            </a:prstGeom>
            <a:noFill/>
          </p:spPr>
          <p:txBody>
            <a:bodyPr wrap="square" rtlCol="0">
              <a:spAutoFit/>
            </a:bodyPr>
            <a:lstStyle/>
            <a:p>
              <a:r>
                <a:rPr lang="en-US" sz="2800" dirty="0">
                  <a:solidFill>
                    <a:schemeClr val="accent4">
                      <a:lumMod val="75000"/>
                    </a:schemeClr>
                  </a:solidFill>
                </a:rPr>
                <a:t>Radical Congregational</a:t>
              </a:r>
            </a:p>
          </p:txBody>
        </p:sp>
        <p:cxnSp>
          <p:nvCxnSpPr>
            <p:cNvPr id="12" name="Straight Connector 11">
              <a:extLst>
                <a:ext uri="{FF2B5EF4-FFF2-40B4-BE49-F238E27FC236}">
                  <a16:creationId xmlns:a16="http://schemas.microsoft.com/office/drawing/2014/main" id="{0D306E72-C4FF-494F-AE22-F5FD761A7B7C}"/>
                </a:ext>
              </a:extLst>
            </p:cNvPr>
            <p:cNvCxnSpPr/>
            <p:nvPr/>
          </p:nvCxnSpPr>
          <p:spPr>
            <a:xfrm>
              <a:off x="4382978" y="1932474"/>
              <a:ext cx="0" cy="29447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2BE88A0-249F-9744-861C-7741793BB14B}"/>
                </a:ext>
              </a:extLst>
            </p:cNvPr>
            <p:cNvCxnSpPr/>
            <p:nvPr/>
          </p:nvCxnSpPr>
          <p:spPr>
            <a:xfrm>
              <a:off x="5248242" y="1932474"/>
              <a:ext cx="0" cy="29447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4C2F68F-245F-8046-8D02-2E51685F6F84}"/>
                </a:ext>
              </a:extLst>
            </p:cNvPr>
            <p:cNvCxnSpPr/>
            <p:nvPr/>
          </p:nvCxnSpPr>
          <p:spPr>
            <a:xfrm>
              <a:off x="8872487" y="1969288"/>
              <a:ext cx="0" cy="29447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3FB941F-34F9-8942-899E-0DA37AF9E5B6}"/>
                </a:ext>
              </a:extLst>
            </p:cNvPr>
            <p:cNvCxnSpPr/>
            <p:nvPr/>
          </p:nvCxnSpPr>
          <p:spPr>
            <a:xfrm>
              <a:off x="7096481" y="1969286"/>
              <a:ext cx="0" cy="294473"/>
            </a:xfrm>
            <a:prstGeom prst="line">
              <a:avLst/>
            </a:prstGeom>
          </p:spPr>
          <p:style>
            <a:lnRef idx="2">
              <a:schemeClr val="accent1"/>
            </a:lnRef>
            <a:fillRef idx="0">
              <a:schemeClr val="accent1"/>
            </a:fillRef>
            <a:effectRef idx="1">
              <a:schemeClr val="accent1"/>
            </a:effectRef>
            <a:fontRef idx="minor">
              <a:schemeClr val="tx1"/>
            </a:fontRef>
          </p:style>
        </p:cxnSp>
      </p:grpSp>
      <p:sp>
        <p:nvSpPr>
          <p:cNvPr id="16" name="TextBox 15">
            <a:extLst>
              <a:ext uri="{FF2B5EF4-FFF2-40B4-BE49-F238E27FC236}">
                <a16:creationId xmlns:a16="http://schemas.microsoft.com/office/drawing/2014/main" id="{B4B27520-473E-1540-8876-CFDDFE02C107}"/>
              </a:ext>
            </a:extLst>
          </p:cNvPr>
          <p:cNvSpPr txBox="1"/>
          <p:nvPr/>
        </p:nvSpPr>
        <p:spPr>
          <a:xfrm>
            <a:off x="2610051" y="331283"/>
            <a:ext cx="7103842" cy="646331"/>
          </a:xfrm>
          <a:prstGeom prst="rect">
            <a:avLst/>
          </a:prstGeom>
          <a:noFill/>
        </p:spPr>
        <p:txBody>
          <a:bodyPr wrap="square" rtlCol="0">
            <a:spAutoFit/>
          </a:bodyPr>
          <a:lstStyle/>
          <a:p>
            <a:pPr algn="ctr"/>
            <a:r>
              <a:rPr lang="en-US" sz="3600" b="1" dirty="0">
                <a:solidFill>
                  <a:schemeClr val="bg1"/>
                </a:solidFill>
              </a:rPr>
              <a:t>Polity Continuum</a:t>
            </a:r>
          </a:p>
        </p:txBody>
      </p:sp>
      <p:cxnSp>
        <p:nvCxnSpPr>
          <p:cNvPr id="18" name="Straight Connector 17">
            <a:extLst>
              <a:ext uri="{FF2B5EF4-FFF2-40B4-BE49-F238E27FC236}">
                <a16:creationId xmlns:a16="http://schemas.microsoft.com/office/drawing/2014/main" id="{9C19263E-26DD-D948-B7B6-76602A91C2A8}"/>
              </a:ext>
            </a:extLst>
          </p:cNvPr>
          <p:cNvCxnSpPr>
            <a:cxnSpLocks/>
          </p:cNvCxnSpPr>
          <p:nvPr/>
        </p:nvCxnSpPr>
        <p:spPr>
          <a:xfrm flipV="1">
            <a:off x="8009076" y="2642291"/>
            <a:ext cx="0" cy="276063"/>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B359766E-DCBC-6746-BB4C-D0DF294F3E00}"/>
              </a:ext>
            </a:extLst>
          </p:cNvPr>
          <p:cNvSpPr txBox="1"/>
          <p:nvPr/>
        </p:nvSpPr>
        <p:spPr>
          <a:xfrm rot="5400000">
            <a:off x="6922025" y="1758806"/>
            <a:ext cx="1578784" cy="461665"/>
          </a:xfrm>
          <a:prstGeom prst="rect">
            <a:avLst/>
          </a:prstGeom>
          <a:noFill/>
        </p:spPr>
        <p:txBody>
          <a:bodyPr wrap="square" rtlCol="0">
            <a:spAutoFit/>
          </a:bodyPr>
          <a:lstStyle/>
          <a:p>
            <a:r>
              <a:rPr lang="en-US" sz="2400" dirty="0">
                <a:solidFill>
                  <a:schemeClr val="bg1"/>
                </a:solidFill>
              </a:rPr>
              <a:t>OM </a:t>
            </a:r>
            <a:r>
              <a:rPr lang="en-US" sz="2400" dirty="0" err="1">
                <a:solidFill>
                  <a:schemeClr val="bg1"/>
                </a:solidFill>
              </a:rPr>
              <a:t>Menn</a:t>
            </a:r>
            <a:r>
              <a:rPr lang="en-US" sz="2400" dirty="0">
                <a:solidFill>
                  <a:schemeClr val="bg1"/>
                </a:solidFill>
              </a:rPr>
              <a:t>.</a:t>
            </a:r>
          </a:p>
        </p:txBody>
      </p:sp>
      <p:sp>
        <p:nvSpPr>
          <p:cNvPr id="20" name="TextBox 19">
            <a:extLst>
              <a:ext uri="{FF2B5EF4-FFF2-40B4-BE49-F238E27FC236}">
                <a16:creationId xmlns:a16="http://schemas.microsoft.com/office/drawing/2014/main" id="{FFBFD8AA-EA64-BF45-B30B-EF23499A47B5}"/>
              </a:ext>
            </a:extLst>
          </p:cNvPr>
          <p:cNvSpPr txBox="1"/>
          <p:nvPr/>
        </p:nvSpPr>
        <p:spPr>
          <a:xfrm rot="5400000">
            <a:off x="7316213" y="1759453"/>
            <a:ext cx="1580078" cy="461665"/>
          </a:xfrm>
          <a:prstGeom prst="rect">
            <a:avLst/>
          </a:prstGeom>
          <a:noFill/>
        </p:spPr>
        <p:txBody>
          <a:bodyPr wrap="square" rtlCol="0">
            <a:spAutoFit/>
          </a:bodyPr>
          <a:lstStyle/>
          <a:p>
            <a:r>
              <a:rPr lang="en-US" sz="2400" dirty="0">
                <a:solidFill>
                  <a:schemeClr val="bg1"/>
                </a:solidFill>
              </a:rPr>
              <a:t>GC </a:t>
            </a:r>
            <a:r>
              <a:rPr lang="en-US" sz="2400" dirty="0" err="1">
                <a:solidFill>
                  <a:schemeClr val="bg1"/>
                </a:solidFill>
              </a:rPr>
              <a:t>Menn</a:t>
            </a:r>
            <a:r>
              <a:rPr lang="en-US" sz="2400" dirty="0">
                <a:solidFill>
                  <a:schemeClr val="bg1"/>
                </a:solidFill>
              </a:rPr>
              <a:t>.</a:t>
            </a:r>
          </a:p>
        </p:txBody>
      </p:sp>
      <p:cxnSp>
        <p:nvCxnSpPr>
          <p:cNvPr id="21" name="Straight Connector 20">
            <a:extLst>
              <a:ext uri="{FF2B5EF4-FFF2-40B4-BE49-F238E27FC236}">
                <a16:creationId xmlns:a16="http://schemas.microsoft.com/office/drawing/2014/main" id="{01454E57-2F08-2F4F-871C-F04631300083}"/>
              </a:ext>
            </a:extLst>
          </p:cNvPr>
          <p:cNvCxnSpPr/>
          <p:nvPr/>
        </p:nvCxnSpPr>
        <p:spPr>
          <a:xfrm>
            <a:off x="5001642" y="2944725"/>
            <a:ext cx="0" cy="257658"/>
          </a:xfrm>
          <a:prstGeom prst="line">
            <a:avLst/>
          </a:prstGeom>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ADE7304A-6EFC-A548-9534-04CD757C4BBD}"/>
              </a:ext>
            </a:extLst>
          </p:cNvPr>
          <p:cNvSpPr txBox="1"/>
          <p:nvPr/>
        </p:nvSpPr>
        <p:spPr>
          <a:xfrm rot="5400000">
            <a:off x="4353274" y="3625955"/>
            <a:ext cx="1296736" cy="523220"/>
          </a:xfrm>
          <a:prstGeom prst="rect">
            <a:avLst/>
          </a:prstGeom>
          <a:noFill/>
        </p:spPr>
        <p:txBody>
          <a:bodyPr wrap="square" rtlCol="0">
            <a:spAutoFit/>
          </a:bodyPr>
          <a:lstStyle/>
          <a:p>
            <a:r>
              <a:rPr lang="en-US" sz="2800" dirty="0">
                <a:solidFill>
                  <a:schemeClr val="accent4">
                    <a:lumMod val="75000"/>
                  </a:schemeClr>
                </a:solidFill>
              </a:rPr>
              <a:t>Synod</a:t>
            </a:r>
          </a:p>
        </p:txBody>
      </p:sp>
      <p:cxnSp>
        <p:nvCxnSpPr>
          <p:cNvPr id="29" name="Straight Connector 28">
            <a:extLst>
              <a:ext uri="{FF2B5EF4-FFF2-40B4-BE49-F238E27FC236}">
                <a16:creationId xmlns:a16="http://schemas.microsoft.com/office/drawing/2014/main" id="{1E69B9FE-D781-A64F-AFB1-63B5376A248E}"/>
              </a:ext>
            </a:extLst>
          </p:cNvPr>
          <p:cNvCxnSpPr>
            <a:cxnSpLocks/>
          </p:cNvCxnSpPr>
          <p:nvPr/>
        </p:nvCxnSpPr>
        <p:spPr>
          <a:xfrm flipV="1">
            <a:off x="7659453" y="2642290"/>
            <a:ext cx="0" cy="27606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271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110EA5-F9A9-374A-8DE5-C214B1E6F07B}"/>
              </a:ext>
            </a:extLst>
          </p:cNvPr>
          <p:cNvSpPr txBox="1"/>
          <p:nvPr/>
        </p:nvSpPr>
        <p:spPr>
          <a:xfrm>
            <a:off x="1255060" y="1613649"/>
            <a:ext cx="9717740" cy="5232202"/>
          </a:xfrm>
          <a:prstGeom prst="rect">
            <a:avLst/>
          </a:prstGeom>
          <a:noFill/>
        </p:spPr>
        <p:txBody>
          <a:bodyPr wrap="square" rtlCol="0">
            <a:spAutoFit/>
          </a:bodyPr>
          <a:lstStyle/>
          <a:p>
            <a:r>
              <a:rPr lang="en-US" sz="3600" dirty="0">
                <a:solidFill>
                  <a:schemeClr val="bg1"/>
                </a:solidFill>
              </a:rPr>
              <a:t>All New Testament writers understand the church to be a community of believers continually guided by the Spirit of Jesus toward greater knowledge of and commitment to the purpose of Jesus.</a:t>
            </a:r>
          </a:p>
          <a:p>
            <a:pPr algn="r"/>
            <a:endParaRPr lang="en-US" sz="2800" dirty="0">
              <a:solidFill>
                <a:schemeClr val="bg1"/>
              </a:solidFill>
            </a:endParaRPr>
          </a:p>
          <a:p>
            <a:pPr algn="r"/>
            <a:endParaRPr lang="en-US" sz="2800" dirty="0">
              <a:solidFill>
                <a:schemeClr val="bg1"/>
              </a:solidFill>
            </a:endParaRPr>
          </a:p>
          <a:p>
            <a:pPr algn="r"/>
            <a:endParaRPr lang="en-US" sz="2800" dirty="0">
              <a:solidFill>
                <a:schemeClr val="bg1"/>
              </a:solidFill>
            </a:endParaRPr>
          </a:p>
          <a:p>
            <a:pPr algn="r"/>
            <a:endParaRPr lang="en-US" sz="2800" dirty="0">
              <a:solidFill>
                <a:schemeClr val="bg1"/>
              </a:solidFill>
            </a:endParaRPr>
          </a:p>
          <a:p>
            <a:pPr algn="r"/>
            <a:endParaRPr lang="en-US" sz="2800" dirty="0">
              <a:solidFill>
                <a:schemeClr val="bg1"/>
              </a:solidFill>
            </a:endParaRPr>
          </a:p>
          <a:p>
            <a:pPr algn="r"/>
            <a:r>
              <a:rPr lang="en-US" sz="2400" dirty="0">
                <a:solidFill>
                  <a:schemeClr val="bg1"/>
                </a:solidFill>
              </a:rPr>
              <a:t>-Robert J. </a:t>
            </a:r>
            <a:r>
              <a:rPr lang="en-US" sz="2400" dirty="0" err="1">
                <a:solidFill>
                  <a:schemeClr val="bg1"/>
                </a:solidFill>
              </a:rPr>
              <a:t>Suderman</a:t>
            </a:r>
            <a:r>
              <a:rPr lang="en-US" sz="2400" dirty="0">
                <a:solidFill>
                  <a:schemeClr val="bg1"/>
                </a:solidFill>
              </a:rPr>
              <a:t>, Re-Imagining the Church</a:t>
            </a:r>
          </a:p>
          <a:p>
            <a:pPr algn="r"/>
            <a:endParaRPr lang="en-US" sz="2400" dirty="0">
              <a:solidFill>
                <a:schemeClr val="bg1"/>
              </a:solidFill>
            </a:endParaRPr>
          </a:p>
        </p:txBody>
      </p:sp>
    </p:spTree>
    <p:extLst>
      <p:ext uri="{BB962C8B-B14F-4D97-AF65-F5344CB8AC3E}">
        <p14:creationId xmlns:p14="http://schemas.microsoft.com/office/powerpoint/2010/main" val="234659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214B-F1C6-EE44-A631-8EB7F3424EBF}"/>
              </a:ext>
            </a:extLst>
          </p:cNvPr>
          <p:cNvSpPr>
            <a:spLocks noGrp="1"/>
          </p:cNvSpPr>
          <p:nvPr>
            <p:ph type="title"/>
          </p:nvPr>
        </p:nvSpPr>
        <p:spPr>
          <a:xfrm>
            <a:off x="142240" y="609599"/>
            <a:ext cx="12374880" cy="1081089"/>
          </a:xfrm>
        </p:spPr>
        <p:txBody>
          <a:bodyPr>
            <a:normAutofit fontScale="90000"/>
          </a:bodyPr>
          <a:lstStyle/>
          <a:p>
            <a:r>
              <a:rPr lang="en-US" dirty="0">
                <a:solidFill>
                  <a:schemeClr val="bg1"/>
                </a:solidFill>
              </a:rPr>
              <a:t>The need for humility and  recovery of a biblical/spiritual lexicon </a:t>
            </a:r>
            <a:br>
              <a:rPr lang="en-US"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D4ABB912-E021-A342-9B46-AFAFB1284351}"/>
              </a:ext>
            </a:extLst>
          </p:cNvPr>
          <p:cNvSpPr>
            <a:spLocks noGrp="1"/>
          </p:cNvSpPr>
          <p:nvPr>
            <p:ph idx="1"/>
          </p:nvPr>
        </p:nvSpPr>
        <p:spPr>
          <a:xfrm>
            <a:off x="838200" y="1825625"/>
            <a:ext cx="10515600" cy="4862046"/>
          </a:xfrm>
        </p:spPr>
        <p:txBody>
          <a:bodyPr>
            <a:normAutofit fontScale="92500" lnSpcReduction="10000"/>
          </a:bodyPr>
          <a:lstStyle/>
          <a:p>
            <a:r>
              <a:rPr lang="en-US" sz="3200" dirty="0">
                <a:solidFill>
                  <a:schemeClr val="bg1"/>
                </a:solidFill>
              </a:rPr>
              <a:t>The present expression of the church cannot presume to be more on target than history – need to affirm the Spirit that is leading today is the same Spirit that was leading in the past and is leading today and everywhere and will be leading tomorrow. </a:t>
            </a:r>
          </a:p>
          <a:p>
            <a:endParaRPr lang="en-US" sz="3200" dirty="0">
              <a:solidFill>
                <a:schemeClr val="bg1"/>
              </a:solidFill>
            </a:endParaRPr>
          </a:p>
          <a:p>
            <a:pPr marL="0" indent="0">
              <a:buNone/>
            </a:pPr>
            <a:endParaRPr lang="en-US" sz="3200" dirty="0">
              <a:solidFill>
                <a:schemeClr val="bg1"/>
              </a:solidFill>
            </a:endParaRPr>
          </a:p>
          <a:p>
            <a:r>
              <a:rPr lang="en-US" sz="3200" dirty="0">
                <a:solidFill>
                  <a:schemeClr val="bg1"/>
                </a:solidFill>
              </a:rPr>
              <a:t>“This is nothing less than the formation and vocation of the church, the body of Christ, as an echo of Eden and a prototype of the New Jerusalem.”</a:t>
            </a:r>
            <a:r>
              <a:rPr lang="en-US" sz="3200" dirty="0">
                <a:solidFill>
                  <a:schemeClr val="bg1"/>
                </a:solidFill>
                <a:effectLst/>
              </a:rPr>
              <a:t> </a:t>
            </a:r>
          </a:p>
          <a:p>
            <a:pPr marL="0" indent="0">
              <a:buNone/>
            </a:pPr>
            <a:endParaRPr lang="en-US" sz="3200" dirty="0">
              <a:solidFill>
                <a:schemeClr val="bg1"/>
              </a:solidFill>
              <a:effectLst/>
            </a:endParaRPr>
          </a:p>
          <a:p>
            <a:pPr marL="0" indent="0" algn="r">
              <a:buNone/>
            </a:pPr>
            <a:r>
              <a:rPr lang="en-US" sz="2600" dirty="0">
                <a:solidFill>
                  <a:schemeClr val="bg1"/>
                </a:solidFill>
                <a:effectLst/>
              </a:rPr>
              <a:t>-Robert J. </a:t>
            </a:r>
            <a:r>
              <a:rPr lang="en-US" sz="2600" dirty="0" err="1">
                <a:solidFill>
                  <a:schemeClr val="bg1"/>
                </a:solidFill>
                <a:effectLst/>
              </a:rPr>
              <a:t>Suderman</a:t>
            </a:r>
            <a:r>
              <a:rPr lang="en-US" sz="2600" dirty="0">
                <a:solidFill>
                  <a:schemeClr val="bg1"/>
                </a:solidFill>
                <a:effectLst/>
              </a:rPr>
              <a:t>, Re-Imagining the Church</a:t>
            </a:r>
            <a:endParaRPr lang="en-US" sz="2600" dirty="0">
              <a:solidFill>
                <a:schemeClr val="bg1"/>
              </a:solidFill>
            </a:endParaRPr>
          </a:p>
          <a:p>
            <a:endParaRPr lang="en-US" dirty="0"/>
          </a:p>
        </p:txBody>
      </p:sp>
    </p:spTree>
    <p:extLst>
      <p:ext uri="{BB962C8B-B14F-4D97-AF65-F5344CB8AC3E}">
        <p14:creationId xmlns:p14="http://schemas.microsoft.com/office/powerpoint/2010/main" val="224010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0CFE0-2378-3E40-BD8D-075D19181D45}"/>
              </a:ext>
            </a:extLst>
          </p:cNvPr>
          <p:cNvSpPr>
            <a:spLocks noGrp="1"/>
          </p:cNvSpPr>
          <p:nvPr>
            <p:ph type="title"/>
          </p:nvPr>
        </p:nvSpPr>
        <p:spPr/>
        <p:txBody>
          <a:bodyPr/>
          <a:lstStyle/>
          <a:p>
            <a:r>
              <a:rPr lang="en-US" dirty="0">
                <a:solidFill>
                  <a:schemeClr val="bg1"/>
                </a:solidFill>
              </a:rPr>
              <a:t>The Particular Nature of God’s Peoplehood</a:t>
            </a:r>
          </a:p>
        </p:txBody>
      </p:sp>
      <p:sp>
        <p:nvSpPr>
          <p:cNvPr id="3" name="Content Placeholder 2">
            <a:extLst>
              <a:ext uri="{FF2B5EF4-FFF2-40B4-BE49-F238E27FC236}">
                <a16:creationId xmlns:a16="http://schemas.microsoft.com/office/drawing/2014/main" id="{B962A8AA-D821-434F-99D5-DFA1B49F9F33}"/>
              </a:ext>
            </a:extLst>
          </p:cNvPr>
          <p:cNvSpPr>
            <a:spLocks noGrp="1"/>
          </p:cNvSpPr>
          <p:nvPr>
            <p:ph idx="1"/>
          </p:nvPr>
        </p:nvSpPr>
        <p:spPr>
          <a:xfrm>
            <a:off x="838200" y="1825625"/>
            <a:ext cx="10515600" cy="4897904"/>
          </a:xfrm>
        </p:spPr>
        <p:txBody>
          <a:bodyPr/>
          <a:lstStyle/>
          <a:p>
            <a:pPr lvl="0"/>
            <a:r>
              <a:rPr lang="en-US" sz="3200" dirty="0">
                <a:solidFill>
                  <a:schemeClr val="bg1"/>
                </a:solidFill>
              </a:rPr>
              <a:t>God’s preference for particularity</a:t>
            </a:r>
          </a:p>
          <a:p>
            <a:pPr lvl="1"/>
            <a:r>
              <a:rPr lang="en-US" sz="3200" dirty="0">
                <a:solidFill>
                  <a:schemeClr val="bg1"/>
                </a:solidFill>
              </a:rPr>
              <a:t>Abraham</a:t>
            </a:r>
          </a:p>
          <a:p>
            <a:pPr lvl="1"/>
            <a:r>
              <a:rPr lang="en-US" sz="3200" dirty="0">
                <a:solidFill>
                  <a:schemeClr val="bg1"/>
                </a:solidFill>
              </a:rPr>
              <a:t>Israel</a:t>
            </a:r>
          </a:p>
          <a:p>
            <a:pPr lvl="1"/>
            <a:r>
              <a:rPr lang="en-US" sz="3200" dirty="0">
                <a:solidFill>
                  <a:schemeClr val="bg1"/>
                </a:solidFill>
              </a:rPr>
              <a:t>Jesus - Incarnation</a:t>
            </a:r>
          </a:p>
          <a:p>
            <a:pPr lvl="1"/>
            <a:r>
              <a:rPr lang="en-US" sz="3200" dirty="0">
                <a:solidFill>
                  <a:schemeClr val="bg1"/>
                </a:solidFill>
              </a:rPr>
              <a:t>The people of God – holy nation, royal priesthood</a:t>
            </a:r>
          </a:p>
          <a:p>
            <a:pPr marL="457200" lvl="1" indent="0">
              <a:buNone/>
            </a:pPr>
            <a:endParaRPr lang="en-US" sz="3200" dirty="0">
              <a:solidFill>
                <a:schemeClr val="bg1"/>
              </a:solidFill>
            </a:endParaRPr>
          </a:p>
          <a:p>
            <a:pPr lvl="0"/>
            <a:r>
              <a:rPr lang="en-US" sz="3200" dirty="0">
                <a:solidFill>
                  <a:schemeClr val="bg1"/>
                </a:solidFill>
              </a:rPr>
              <a:t>God’s preference for peculiarity rather than elitism</a:t>
            </a:r>
          </a:p>
          <a:p>
            <a:pPr lvl="1"/>
            <a:r>
              <a:rPr lang="en-US" sz="3200" dirty="0">
                <a:solidFill>
                  <a:schemeClr val="bg1"/>
                </a:solidFill>
              </a:rPr>
              <a:t>Conditionally but wildly Inclusive</a:t>
            </a:r>
          </a:p>
          <a:p>
            <a:pPr lvl="1"/>
            <a:r>
              <a:rPr lang="en-US" sz="3200" dirty="0">
                <a:solidFill>
                  <a:schemeClr val="bg1"/>
                </a:solidFill>
              </a:rPr>
              <a:t>The particularity ratified through covenant</a:t>
            </a:r>
          </a:p>
          <a:p>
            <a:pPr lvl="1"/>
            <a:endParaRPr lang="en-US" dirty="0"/>
          </a:p>
        </p:txBody>
      </p:sp>
    </p:spTree>
    <p:extLst>
      <p:ext uri="{BB962C8B-B14F-4D97-AF65-F5344CB8AC3E}">
        <p14:creationId xmlns:p14="http://schemas.microsoft.com/office/powerpoint/2010/main" val="67840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5B613D-6DB9-DC45-9A1D-A07B2A98A85C}"/>
              </a:ext>
            </a:extLst>
          </p:cNvPr>
          <p:cNvSpPr/>
          <p:nvPr/>
        </p:nvSpPr>
        <p:spPr>
          <a:xfrm>
            <a:off x="568960" y="0"/>
            <a:ext cx="11399520" cy="6124754"/>
          </a:xfrm>
          <a:prstGeom prst="rect">
            <a:avLst/>
          </a:prstGeom>
        </p:spPr>
        <p:txBody>
          <a:bodyPr wrap="square">
            <a:spAutoFit/>
          </a:bodyPr>
          <a:lstStyle/>
          <a:p>
            <a:r>
              <a:rPr lang="en-US" sz="2800" dirty="0">
                <a:solidFill>
                  <a:schemeClr val="bg1"/>
                </a:solidFill>
                <a:latin typeface="Arial"/>
                <a:cs typeface="Arial"/>
              </a:rPr>
              <a:t>Then God said to Noah and to his sons with him, </a:t>
            </a:r>
          </a:p>
          <a:p>
            <a:r>
              <a:rPr lang="en-US" sz="2800" dirty="0">
                <a:solidFill>
                  <a:schemeClr val="bg1"/>
                </a:solidFill>
                <a:latin typeface="Arial"/>
                <a:cs typeface="Arial"/>
              </a:rPr>
              <a:t>“As for me, </a:t>
            </a:r>
            <a:r>
              <a:rPr lang="en-US" sz="2800" b="1" dirty="0">
                <a:solidFill>
                  <a:srgbClr val="FFFF00"/>
                </a:solidFill>
                <a:latin typeface="Arial"/>
                <a:cs typeface="Arial"/>
              </a:rPr>
              <a:t>I am establishing my covenant </a:t>
            </a:r>
            <a:r>
              <a:rPr lang="en-US" sz="2800" dirty="0">
                <a:solidFill>
                  <a:schemeClr val="bg1"/>
                </a:solidFill>
                <a:latin typeface="Arial"/>
                <a:cs typeface="Arial"/>
              </a:rPr>
              <a:t>with you and your descendants after you, and with every living creature that is with you</a:t>
            </a:r>
            <a:r>
              <a:rPr lang="is-IS" sz="2800" dirty="0">
                <a:solidFill>
                  <a:schemeClr val="bg1"/>
                </a:solidFill>
                <a:latin typeface="Arial"/>
                <a:cs typeface="Arial"/>
              </a:rPr>
              <a:t>….</a:t>
            </a:r>
            <a:r>
              <a:rPr lang="en-US" sz="2800" dirty="0">
                <a:solidFill>
                  <a:schemeClr val="bg1"/>
                </a:solidFill>
                <a:latin typeface="Arial"/>
                <a:cs typeface="Arial"/>
              </a:rPr>
              <a:t>that </a:t>
            </a:r>
            <a:r>
              <a:rPr lang="en-US" sz="2800" b="1" dirty="0">
                <a:solidFill>
                  <a:srgbClr val="FFFF00"/>
                </a:solidFill>
                <a:latin typeface="Arial"/>
                <a:cs typeface="Arial"/>
              </a:rPr>
              <a:t>never again </a:t>
            </a:r>
            <a:r>
              <a:rPr lang="en-US" sz="2800" dirty="0">
                <a:solidFill>
                  <a:schemeClr val="bg1"/>
                </a:solidFill>
                <a:latin typeface="Arial"/>
                <a:cs typeface="Arial"/>
              </a:rPr>
              <a:t>shall all flesh be cut off by the waters of a flood, and never again shall there be a flood to destroy the earth.”</a:t>
            </a:r>
          </a:p>
          <a:p>
            <a:r>
              <a:rPr lang="en-US" sz="2800" dirty="0">
                <a:latin typeface="Arial"/>
                <a:cs typeface="Arial"/>
              </a:rPr>
              <a:t> </a:t>
            </a:r>
          </a:p>
          <a:p>
            <a:r>
              <a:rPr lang="en-US" sz="2800" dirty="0">
                <a:latin typeface="Arial"/>
                <a:cs typeface="Arial"/>
              </a:rPr>
              <a:t>“</a:t>
            </a:r>
            <a:r>
              <a:rPr lang="en-US" sz="2800" b="1" dirty="0">
                <a:solidFill>
                  <a:srgbClr val="FFFF00"/>
                </a:solidFill>
                <a:latin typeface="Arial"/>
                <a:cs typeface="Arial"/>
              </a:rPr>
              <a:t>This is the sign of the covenant:</a:t>
            </a:r>
            <a:r>
              <a:rPr lang="is-IS" sz="2800" b="1" dirty="0">
                <a:solidFill>
                  <a:schemeClr val="bg1"/>
                </a:solidFill>
                <a:latin typeface="Arial"/>
                <a:cs typeface="Arial"/>
              </a:rPr>
              <a:t>…</a:t>
            </a:r>
            <a:r>
              <a:rPr lang="en-US" sz="2800" dirty="0">
                <a:solidFill>
                  <a:schemeClr val="bg1"/>
                </a:solidFill>
                <a:latin typeface="Arial"/>
                <a:cs typeface="Arial"/>
              </a:rPr>
              <a:t>I have set my bow in the clouds, and it shall be a </a:t>
            </a:r>
            <a:r>
              <a:rPr lang="en-US" sz="2800" b="1" dirty="0">
                <a:solidFill>
                  <a:srgbClr val="FFFF00"/>
                </a:solidFill>
                <a:latin typeface="Arial"/>
                <a:cs typeface="Arial"/>
              </a:rPr>
              <a:t>sign of the covenant between me and the earth</a:t>
            </a:r>
            <a:r>
              <a:rPr lang="is-IS" sz="2800" dirty="0">
                <a:latin typeface="Arial"/>
                <a:cs typeface="Arial"/>
              </a:rPr>
              <a:t>…</a:t>
            </a:r>
            <a:r>
              <a:rPr lang="en-US" sz="2800" dirty="0">
                <a:latin typeface="Arial"/>
                <a:cs typeface="Arial"/>
              </a:rPr>
              <a:t>. </a:t>
            </a:r>
            <a:r>
              <a:rPr lang="en-US" sz="2800" dirty="0">
                <a:solidFill>
                  <a:schemeClr val="bg1"/>
                </a:solidFill>
                <a:latin typeface="Arial"/>
                <a:cs typeface="Arial"/>
              </a:rPr>
              <a:t>When the bow is in the clouds, I will see it and </a:t>
            </a:r>
            <a:r>
              <a:rPr lang="en-US" sz="2800" b="1" dirty="0">
                <a:solidFill>
                  <a:schemeClr val="bg1"/>
                </a:solidFill>
                <a:latin typeface="Arial"/>
                <a:cs typeface="Arial"/>
              </a:rPr>
              <a:t>remember the </a:t>
            </a:r>
            <a:r>
              <a:rPr lang="en-US" sz="2800" b="1" dirty="0">
                <a:solidFill>
                  <a:schemeClr val="accent4"/>
                </a:solidFill>
                <a:latin typeface="Arial"/>
                <a:cs typeface="Arial"/>
              </a:rPr>
              <a:t>everlasting covenant</a:t>
            </a:r>
            <a:r>
              <a:rPr lang="en-US" sz="2800" dirty="0">
                <a:solidFill>
                  <a:schemeClr val="accent4"/>
                </a:solidFill>
                <a:latin typeface="Arial"/>
                <a:cs typeface="Arial"/>
              </a:rPr>
              <a:t> </a:t>
            </a:r>
            <a:r>
              <a:rPr lang="en-US" sz="2800" dirty="0">
                <a:solidFill>
                  <a:schemeClr val="bg1"/>
                </a:solidFill>
                <a:latin typeface="Arial"/>
                <a:cs typeface="Arial"/>
              </a:rPr>
              <a:t>between God and every living creature of all flesh that is on the earth.” God said to Noah, “This is the </a:t>
            </a:r>
            <a:r>
              <a:rPr lang="en-US" sz="2800" b="1" dirty="0">
                <a:solidFill>
                  <a:srgbClr val="FFFF00"/>
                </a:solidFill>
                <a:latin typeface="Arial"/>
                <a:cs typeface="Arial"/>
              </a:rPr>
              <a:t>sign of the covenant </a:t>
            </a:r>
            <a:r>
              <a:rPr lang="en-US" sz="2800" dirty="0">
                <a:solidFill>
                  <a:schemeClr val="bg1"/>
                </a:solidFill>
                <a:latin typeface="Arial"/>
                <a:cs typeface="Arial"/>
              </a:rPr>
              <a:t>that</a:t>
            </a:r>
            <a:r>
              <a:rPr lang="en-US" sz="2800" dirty="0">
                <a:latin typeface="Arial"/>
                <a:cs typeface="Arial"/>
              </a:rPr>
              <a:t> </a:t>
            </a:r>
            <a:r>
              <a:rPr lang="en-US" sz="2800" b="1" dirty="0">
                <a:solidFill>
                  <a:srgbClr val="FFFF00"/>
                </a:solidFill>
                <a:latin typeface="Arial"/>
                <a:cs typeface="Arial"/>
              </a:rPr>
              <a:t>I have established between me and all flesh that is on the earth.”</a:t>
            </a:r>
          </a:p>
          <a:p>
            <a:pPr algn="r"/>
            <a:r>
              <a:rPr lang="en-US" sz="2000" b="1" dirty="0">
                <a:solidFill>
                  <a:srgbClr val="FFFF00"/>
                </a:solidFill>
                <a:latin typeface="Arial"/>
                <a:cs typeface="Arial"/>
              </a:rPr>
              <a:t>Genesis 9:8-17</a:t>
            </a:r>
          </a:p>
        </p:txBody>
      </p:sp>
    </p:spTree>
    <p:extLst>
      <p:ext uri="{BB962C8B-B14F-4D97-AF65-F5344CB8AC3E}">
        <p14:creationId xmlns:p14="http://schemas.microsoft.com/office/powerpoint/2010/main" val="330270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2EA4E-51E5-F84E-A00E-05CB5E0D55FB}"/>
              </a:ext>
            </a:extLst>
          </p:cNvPr>
          <p:cNvSpPr/>
          <p:nvPr/>
        </p:nvSpPr>
        <p:spPr>
          <a:xfrm>
            <a:off x="178905" y="921968"/>
            <a:ext cx="11748052" cy="5693866"/>
          </a:xfrm>
          <a:prstGeom prst="rect">
            <a:avLst/>
          </a:prstGeom>
          <a:ln>
            <a:noFill/>
          </a:ln>
        </p:spPr>
        <p:txBody>
          <a:bodyPr wrap="square">
            <a:spAutoFit/>
          </a:bodyPr>
          <a:lstStyle/>
          <a:p>
            <a:r>
              <a:rPr lang="en-US" sz="2800" dirty="0">
                <a:solidFill>
                  <a:schemeClr val="bg1"/>
                </a:solidFill>
                <a:latin typeface="Arial"/>
                <a:cs typeface="Arial"/>
              </a:rPr>
              <a:t>“As for me, this is my covenant with you: You shall be the ancestor of a multitude of nations. No longer shall your name be Abram</a:t>
            </a:r>
            <a:r>
              <a:rPr lang="is-IS" sz="2800" dirty="0">
                <a:solidFill>
                  <a:schemeClr val="bg1"/>
                </a:solidFill>
                <a:latin typeface="Arial"/>
                <a:cs typeface="Arial"/>
              </a:rPr>
              <a:t>…</a:t>
            </a:r>
            <a:r>
              <a:rPr lang="en-US" sz="2800" dirty="0">
                <a:solidFill>
                  <a:schemeClr val="bg1"/>
                </a:solidFill>
                <a:latin typeface="Arial"/>
                <a:cs typeface="Arial"/>
              </a:rPr>
              <a:t>. I will make you exceedingly fruitful; and I will make nations of you, </a:t>
            </a:r>
          </a:p>
          <a:p>
            <a:endParaRPr lang="en-US" sz="2800" dirty="0">
              <a:solidFill>
                <a:schemeClr val="bg1"/>
              </a:solidFill>
              <a:latin typeface="Arial"/>
              <a:cs typeface="Arial"/>
            </a:endParaRPr>
          </a:p>
          <a:p>
            <a:r>
              <a:rPr lang="en-US" sz="2800" dirty="0">
                <a:solidFill>
                  <a:schemeClr val="bg1"/>
                </a:solidFill>
                <a:latin typeface="Arial"/>
                <a:cs typeface="Arial"/>
              </a:rPr>
              <a:t>I will establish my covenant between me and you, and your offspring after you throughout their generations, </a:t>
            </a:r>
            <a:r>
              <a:rPr lang="en-US" sz="2800" b="1" dirty="0">
                <a:solidFill>
                  <a:schemeClr val="bg1"/>
                </a:solidFill>
                <a:latin typeface="Arial"/>
                <a:cs typeface="Arial"/>
              </a:rPr>
              <a:t>for an everlasting covenant, to be God to you and to your offspring after you</a:t>
            </a:r>
            <a:r>
              <a:rPr lang="is-IS" sz="2800" b="1" dirty="0">
                <a:solidFill>
                  <a:schemeClr val="bg1"/>
                </a:solidFill>
                <a:latin typeface="Arial"/>
                <a:cs typeface="Arial"/>
              </a:rPr>
              <a:t>…. </a:t>
            </a:r>
            <a:r>
              <a:rPr lang="en-US" sz="2800" dirty="0">
                <a:solidFill>
                  <a:schemeClr val="bg1"/>
                </a:solidFill>
              </a:rPr>
              <a:t>And I will give to you, and to your offspring after you, the land where you are now an alien…and I will be their God.” </a:t>
            </a:r>
            <a:endParaRPr lang="is-IS" sz="2800" b="1" dirty="0">
              <a:solidFill>
                <a:schemeClr val="bg1"/>
              </a:solidFill>
              <a:latin typeface="Arial"/>
              <a:cs typeface="Arial"/>
            </a:endParaRPr>
          </a:p>
          <a:p>
            <a:endParaRPr lang="is-IS" sz="2800" dirty="0">
              <a:solidFill>
                <a:schemeClr val="bg1"/>
              </a:solidFill>
              <a:latin typeface="Arial"/>
              <a:cs typeface="Arial"/>
            </a:endParaRPr>
          </a:p>
          <a:p>
            <a:r>
              <a:rPr lang="en-US" sz="2800" dirty="0">
                <a:solidFill>
                  <a:schemeClr val="bg1"/>
                </a:solidFill>
                <a:latin typeface="Arial"/>
                <a:cs typeface="Arial"/>
              </a:rPr>
              <a:t>This is my covenant, which you shall keep, between me and you and your offspring after you: Every male among you shall be circumcised. </a:t>
            </a:r>
          </a:p>
          <a:p>
            <a:pPr lvl="1" algn="r"/>
            <a:r>
              <a:rPr lang="en-US" sz="2800" dirty="0">
                <a:solidFill>
                  <a:schemeClr val="bg1"/>
                </a:solidFill>
                <a:latin typeface="Arial"/>
                <a:cs typeface="Arial"/>
              </a:rPr>
              <a:t>Genesis 17:4-10</a:t>
            </a:r>
          </a:p>
        </p:txBody>
      </p:sp>
      <p:sp>
        <p:nvSpPr>
          <p:cNvPr id="3" name="TextBox 2">
            <a:extLst>
              <a:ext uri="{FF2B5EF4-FFF2-40B4-BE49-F238E27FC236}">
                <a16:creationId xmlns:a16="http://schemas.microsoft.com/office/drawing/2014/main" id="{2319B7D1-C471-D941-8B92-87E665856866}"/>
              </a:ext>
            </a:extLst>
          </p:cNvPr>
          <p:cNvSpPr txBox="1"/>
          <p:nvPr/>
        </p:nvSpPr>
        <p:spPr>
          <a:xfrm>
            <a:off x="1262270" y="139150"/>
            <a:ext cx="9581322" cy="584775"/>
          </a:xfrm>
          <a:prstGeom prst="rect">
            <a:avLst/>
          </a:prstGeom>
          <a:noFill/>
        </p:spPr>
        <p:txBody>
          <a:bodyPr wrap="square" rtlCol="0">
            <a:spAutoFit/>
          </a:bodyPr>
          <a:lstStyle/>
          <a:p>
            <a:pPr algn="ctr"/>
            <a:r>
              <a:rPr lang="en-US" sz="3200" b="1" dirty="0">
                <a:solidFill>
                  <a:schemeClr val="bg1"/>
                </a:solidFill>
              </a:rPr>
              <a:t>Bless and Make a Blessing</a:t>
            </a:r>
          </a:p>
        </p:txBody>
      </p:sp>
    </p:spTree>
    <p:extLst>
      <p:ext uri="{BB962C8B-B14F-4D97-AF65-F5344CB8AC3E}">
        <p14:creationId xmlns:p14="http://schemas.microsoft.com/office/powerpoint/2010/main" val="2961165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1570</Words>
  <Application>Microsoft Macintosh PowerPoint</Application>
  <PresentationFormat>Widescreen</PresentationFormat>
  <Paragraphs>186</Paragraphs>
  <Slides>26</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Calibri Light</vt:lpstr>
      <vt:lpstr>Office Theme</vt:lpstr>
      <vt:lpstr>The Church:</vt:lpstr>
      <vt:lpstr>The Challenge of Anabaptist Ecclesiology</vt:lpstr>
      <vt:lpstr>PowerPoint Presentation</vt:lpstr>
      <vt:lpstr>PowerPoint Presentation</vt:lpstr>
      <vt:lpstr>PowerPoint Presentation</vt:lpstr>
      <vt:lpstr>The need for humility and  recovery of a biblical/spiritual lexicon  </vt:lpstr>
      <vt:lpstr>The Particular Nature of God’s Peoplehood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Local and Regional and Global – what is the body of Christ </vt:lpstr>
      <vt:lpstr>PowerPoint Presentation</vt:lpstr>
      <vt:lpstr>PowerPoint Presentation</vt:lpstr>
      <vt:lpstr>PowerPoint Presentation</vt:lpstr>
      <vt:lpstr>PowerPoint Presentation</vt:lpstr>
      <vt:lpstr>PowerPoint Presentation</vt:lpstr>
      <vt:lpstr>Considerations in Times of Ambiguity and Impasse*</vt:lpstr>
      <vt:lpstr>The Church as the primary Community of Discernment </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dc:title>
  <dc:creator>Shana Boshart</dc:creator>
  <cp:lastModifiedBy>Shana Boshart</cp:lastModifiedBy>
  <cp:revision>27</cp:revision>
  <dcterms:created xsi:type="dcterms:W3CDTF">2019-01-19T20:42:07Z</dcterms:created>
  <dcterms:modified xsi:type="dcterms:W3CDTF">2019-01-29T22:05:32Z</dcterms:modified>
</cp:coreProperties>
</file>